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9" r:id="rId2"/>
    <p:sldId id="274" r:id="rId3"/>
    <p:sldId id="260" r:id="rId4"/>
    <p:sldId id="262" r:id="rId5"/>
    <p:sldId id="263" r:id="rId6"/>
    <p:sldId id="264" r:id="rId7"/>
    <p:sldId id="273" r:id="rId8"/>
    <p:sldId id="295" r:id="rId9"/>
    <p:sldId id="296" r:id="rId10"/>
    <p:sldId id="291" r:id="rId11"/>
    <p:sldId id="269" r:id="rId12"/>
    <p:sldId id="272" r:id="rId13"/>
    <p:sldId id="292" r:id="rId14"/>
    <p:sldId id="286" r:id="rId15"/>
    <p:sldId id="297" r:id="rId16"/>
    <p:sldId id="298" r:id="rId17"/>
    <p:sldId id="289" r:id="rId18"/>
    <p:sldId id="290" r:id="rId19"/>
    <p:sldId id="288" r:id="rId20"/>
    <p:sldId id="277" r:id="rId21"/>
    <p:sldId id="300" r:id="rId22"/>
    <p:sldId id="301" r:id="rId23"/>
    <p:sldId id="283" r:id="rId24"/>
    <p:sldId id="268" r:id="rId25"/>
    <p:sldId id="284" r:id="rId26"/>
    <p:sldId id="28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stbenutzer" initials="G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842528-C035-4D3D-B143-739F07EB0414}" v="194" dt="2021-06-16T08:24:23.101"/>
    <p1510:client id="{A2E347F6-52FD-4850-9261-3F98EC40D2BC}" v="2" dt="2021-06-16T09:07:11.575"/>
    <p1510:client id="{DAF78400-8ED9-4163-B7FE-E8D36C40BA50}" v="63" dt="2021-06-16T08:34:21.1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4172" autoAdjust="0"/>
  </p:normalViewPr>
  <p:slideViewPr>
    <p:cSldViewPr snapToGrid="0">
      <p:cViewPr varScale="1">
        <p:scale>
          <a:sx n="88" d="100"/>
          <a:sy n="88" d="100"/>
        </p:scale>
        <p:origin x="30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jdk-21/lazyplants" TargetMode="External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jdk-21/lazyplants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EA9417-869C-49D3-93BB-357CC0B20BA3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17E78A9-08B1-4C4A-A5A0-D1D6776D7E05}">
      <dgm:prSet/>
      <dgm:spPr/>
      <dgm:t>
        <a:bodyPr/>
        <a:lstStyle/>
        <a:p>
          <a:r>
            <a:rPr lang="de-DE"/>
            <a:t>Unit Test</a:t>
          </a:r>
          <a:endParaRPr lang="en-US"/>
        </a:p>
      </dgm:t>
    </dgm:pt>
    <dgm:pt modelId="{E894D259-9AE2-44BB-9766-AD0AAD6F7E08}" type="parTrans" cxnId="{305CA85E-D99E-4617-94A2-EFB2D0BFF365}">
      <dgm:prSet/>
      <dgm:spPr/>
      <dgm:t>
        <a:bodyPr/>
        <a:lstStyle/>
        <a:p>
          <a:endParaRPr lang="en-US"/>
        </a:p>
      </dgm:t>
    </dgm:pt>
    <dgm:pt modelId="{633CDDA6-4C49-48AA-9E6C-276B871B9CD7}" type="sibTrans" cxnId="{305CA85E-D99E-4617-94A2-EFB2D0BFF365}">
      <dgm:prSet/>
      <dgm:spPr/>
      <dgm:t>
        <a:bodyPr/>
        <a:lstStyle/>
        <a:p>
          <a:endParaRPr lang="en-US"/>
        </a:p>
      </dgm:t>
    </dgm:pt>
    <dgm:pt modelId="{0727ABDF-C382-40F4-9C22-DD53A9C43E92}">
      <dgm:prSet/>
      <dgm:spPr/>
      <dgm:t>
        <a:bodyPr/>
        <a:lstStyle/>
        <a:p>
          <a:r>
            <a:rPr lang="de-DE"/>
            <a:t>Widget Tests für UI-Komponenten</a:t>
          </a:r>
          <a:endParaRPr lang="en-US"/>
        </a:p>
      </dgm:t>
    </dgm:pt>
    <dgm:pt modelId="{9B742210-9E09-4A39-A13F-3164D6E0B368}" type="parTrans" cxnId="{5310AF6E-3381-4D5D-9218-D658F0BA28DE}">
      <dgm:prSet/>
      <dgm:spPr/>
      <dgm:t>
        <a:bodyPr/>
        <a:lstStyle/>
        <a:p>
          <a:endParaRPr lang="en-US"/>
        </a:p>
      </dgm:t>
    </dgm:pt>
    <dgm:pt modelId="{578E75F8-3DD7-4DB4-AA33-A236A4F4F308}" type="sibTrans" cxnId="{5310AF6E-3381-4D5D-9218-D658F0BA28DE}">
      <dgm:prSet/>
      <dgm:spPr/>
      <dgm:t>
        <a:bodyPr/>
        <a:lstStyle/>
        <a:p>
          <a:endParaRPr lang="en-US"/>
        </a:p>
      </dgm:t>
    </dgm:pt>
    <dgm:pt modelId="{1486B99A-2CDA-4BDC-8153-4BEEAEDA939D}">
      <dgm:prSet/>
      <dgm:spPr/>
      <dgm:t>
        <a:bodyPr/>
        <a:lstStyle/>
        <a:p>
          <a:r>
            <a:rPr lang="de-DE"/>
            <a:t>Integration Tests (Feature File Tests)</a:t>
          </a:r>
          <a:endParaRPr lang="en-US"/>
        </a:p>
      </dgm:t>
    </dgm:pt>
    <dgm:pt modelId="{3556E2C8-7D3E-4122-A350-C28DE672655D}" type="parTrans" cxnId="{DF515B69-FC72-4D7C-A61D-53542CFD958D}">
      <dgm:prSet/>
      <dgm:spPr/>
      <dgm:t>
        <a:bodyPr/>
        <a:lstStyle/>
        <a:p>
          <a:endParaRPr lang="en-US"/>
        </a:p>
      </dgm:t>
    </dgm:pt>
    <dgm:pt modelId="{04F82337-7838-4EAC-8181-19840FB2A422}" type="sibTrans" cxnId="{DF515B69-FC72-4D7C-A61D-53542CFD958D}">
      <dgm:prSet/>
      <dgm:spPr/>
      <dgm:t>
        <a:bodyPr/>
        <a:lstStyle/>
        <a:p>
          <a:endParaRPr lang="en-US"/>
        </a:p>
      </dgm:t>
    </dgm:pt>
    <dgm:pt modelId="{C364F271-7EA9-48FD-BF77-8839F46BA8BC}">
      <dgm:prSet/>
      <dgm:spPr/>
      <dgm:t>
        <a:bodyPr/>
        <a:lstStyle/>
        <a:p>
          <a:r>
            <a:rPr lang="de-DE"/>
            <a:t>API-Tests</a:t>
          </a:r>
          <a:endParaRPr lang="en-US"/>
        </a:p>
      </dgm:t>
    </dgm:pt>
    <dgm:pt modelId="{0A4A261E-F325-4216-A827-36AC21BAAF73}" type="parTrans" cxnId="{C1D89B2E-A73A-48F2-8FAD-42B9ECCE7F98}">
      <dgm:prSet/>
      <dgm:spPr/>
      <dgm:t>
        <a:bodyPr/>
        <a:lstStyle/>
        <a:p>
          <a:endParaRPr lang="en-US"/>
        </a:p>
      </dgm:t>
    </dgm:pt>
    <dgm:pt modelId="{7C56B888-C679-4BAB-9996-CB2D62E22544}" type="sibTrans" cxnId="{C1D89B2E-A73A-48F2-8FAD-42B9ECCE7F98}">
      <dgm:prSet/>
      <dgm:spPr/>
      <dgm:t>
        <a:bodyPr/>
        <a:lstStyle/>
        <a:p>
          <a:endParaRPr lang="en-US"/>
        </a:p>
      </dgm:t>
    </dgm:pt>
    <dgm:pt modelId="{14F019E0-D890-4B35-B5FD-7ABD27BDB1F5}">
      <dgm:prSet/>
      <dgm:spPr/>
      <dgm:t>
        <a:bodyPr/>
        <a:lstStyle/>
        <a:p>
          <a:r>
            <a:rPr lang="de-DE"/>
            <a:t>Installation Test</a:t>
          </a:r>
          <a:endParaRPr lang="en-US"/>
        </a:p>
      </dgm:t>
    </dgm:pt>
    <dgm:pt modelId="{EF212836-3460-4DE3-B883-4E6A3833D3CB}" type="parTrans" cxnId="{7A038024-FD79-4194-944D-B2C5B3DB0310}">
      <dgm:prSet/>
      <dgm:spPr/>
      <dgm:t>
        <a:bodyPr/>
        <a:lstStyle/>
        <a:p>
          <a:endParaRPr lang="en-US"/>
        </a:p>
      </dgm:t>
    </dgm:pt>
    <dgm:pt modelId="{0E3FF7D8-F752-4A35-8E5E-268ED1D03318}" type="sibTrans" cxnId="{7A038024-FD79-4194-944D-B2C5B3DB0310}">
      <dgm:prSet/>
      <dgm:spPr/>
      <dgm:t>
        <a:bodyPr/>
        <a:lstStyle/>
        <a:p>
          <a:endParaRPr lang="en-US"/>
        </a:p>
      </dgm:t>
    </dgm:pt>
    <dgm:pt modelId="{784BDA01-9BBA-4693-A67D-41B428383906}" type="pres">
      <dgm:prSet presAssocID="{39EA9417-869C-49D3-93BB-357CC0B20BA3}" presName="diagram" presStyleCnt="0">
        <dgm:presLayoutVars>
          <dgm:dir/>
          <dgm:resizeHandles val="exact"/>
        </dgm:presLayoutVars>
      </dgm:prSet>
      <dgm:spPr/>
    </dgm:pt>
    <dgm:pt modelId="{D76C7592-1A54-4C3B-8F4A-3E80CFFAB120}" type="pres">
      <dgm:prSet presAssocID="{F17E78A9-08B1-4C4A-A5A0-D1D6776D7E05}" presName="node" presStyleLbl="node1" presStyleIdx="0" presStyleCnt="5">
        <dgm:presLayoutVars>
          <dgm:bulletEnabled val="1"/>
        </dgm:presLayoutVars>
      </dgm:prSet>
      <dgm:spPr/>
    </dgm:pt>
    <dgm:pt modelId="{E858F2A6-73B0-43C9-BFC2-EEC93136084C}" type="pres">
      <dgm:prSet presAssocID="{633CDDA6-4C49-48AA-9E6C-276B871B9CD7}" presName="sibTrans" presStyleCnt="0"/>
      <dgm:spPr/>
    </dgm:pt>
    <dgm:pt modelId="{ECE2D514-50C8-4289-8CBD-88EB7CDDA6A7}" type="pres">
      <dgm:prSet presAssocID="{0727ABDF-C382-40F4-9C22-DD53A9C43E92}" presName="node" presStyleLbl="node1" presStyleIdx="1" presStyleCnt="5">
        <dgm:presLayoutVars>
          <dgm:bulletEnabled val="1"/>
        </dgm:presLayoutVars>
      </dgm:prSet>
      <dgm:spPr/>
    </dgm:pt>
    <dgm:pt modelId="{575742AA-7412-4A5A-9AE9-F85771B6D8B3}" type="pres">
      <dgm:prSet presAssocID="{578E75F8-3DD7-4DB4-AA33-A236A4F4F308}" presName="sibTrans" presStyleCnt="0"/>
      <dgm:spPr/>
    </dgm:pt>
    <dgm:pt modelId="{B6EC3649-EDE9-4E34-9C4E-97D6644C7618}" type="pres">
      <dgm:prSet presAssocID="{1486B99A-2CDA-4BDC-8153-4BEEAEDA939D}" presName="node" presStyleLbl="node1" presStyleIdx="2" presStyleCnt="5">
        <dgm:presLayoutVars>
          <dgm:bulletEnabled val="1"/>
        </dgm:presLayoutVars>
      </dgm:prSet>
      <dgm:spPr/>
    </dgm:pt>
    <dgm:pt modelId="{061C927F-299F-49A6-A6FE-4CDFFC1026CD}" type="pres">
      <dgm:prSet presAssocID="{04F82337-7838-4EAC-8181-19840FB2A422}" presName="sibTrans" presStyleCnt="0"/>
      <dgm:spPr/>
    </dgm:pt>
    <dgm:pt modelId="{BD18D18F-776D-450E-A82E-7B2BB1AE48B0}" type="pres">
      <dgm:prSet presAssocID="{C364F271-7EA9-48FD-BF77-8839F46BA8BC}" presName="node" presStyleLbl="node1" presStyleIdx="3" presStyleCnt="5">
        <dgm:presLayoutVars>
          <dgm:bulletEnabled val="1"/>
        </dgm:presLayoutVars>
      </dgm:prSet>
      <dgm:spPr/>
    </dgm:pt>
    <dgm:pt modelId="{021D3AB1-D386-4106-A919-29422F45CDF5}" type="pres">
      <dgm:prSet presAssocID="{7C56B888-C679-4BAB-9996-CB2D62E22544}" presName="sibTrans" presStyleCnt="0"/>
      <dgm:spPr/>
    </dgm:pt>
    <dgm:pt modelId="{3DE7637B-14EB-4F92-B7B0-57EF37D1C0E1}" type="pres">
      <dgm:prSet presAssocID="{14F019E0-D890-4B35-B5FD-7ABD27BDB1F5}" presName="node" presStyleLbl="node1" presStyleIdx="4" presStyleCnt="5">
        <dgm:presLayoutVars>
          <dgm:bulletEnabled val="1"/>
        </dgm:presLayoutVars>
      </dgm:prSet>
      <dgm:spPr/>
    </dgm:pt>
  </dgm:ptLst>
  <dgm:cxnLst>
    <dgm:cxn modelId="{CAAD6011-BC55-400C-BB78-25BA89DD4EAD}" type="presOf" srcId="{0727ABDF-C382-40F4-9C22-DD53A9C43E92}" destId="{ECE2D514-50C8-4289-8CBD-88EB7CDDA6A7}" srcOrd="0" destOrd="0" presId="urn:microsoft.com/office/officeart/2005/8/layout/default"/>
    <dgm:cxn modelId="{7A038024-FD79-4194-944D-B2C5B3DB0310}" srcId="{39EA9417-869C-49D3-93BB-357CC0B20BA3}" destId="{14F019E0-D890-4B35-B5FD-7ABD27BDB1F5}" srcOrd="4" destOrd="0" parTransId="{EF212836-3460-4DE3-B883-4E6A3833D3CB}" sibTransId="{0E3FF7D8-F752-4A35-8E5E-268ED1D03318}"/>
    <dgm:cxn modelId="{C1D89B2E-A73A-48F2-8FAD-42B9ECCE7F98}" srcId="{39EA9417-869C-49D3-93BB-357CC0B20BA3}" destId="{C364F271-7EA9-48FD-BF77-8839F46BA8BC}" srcOrd="3" destOrd="0" parTransId="{0A4A261E-F325-4216-A827-36AC21BAAF73}" sibTransId="{7C56B888-C679-4BAB-9996-CB2D62E22544}"/>
    <dgm:cxn modelId="{305CA85E-D99E-4617-94A2-EFB2D0BFF365}" srcId="{39EA9417-869C-49D3-93BB-357CC0B20BA3}" destId="{F17E78A9-08B1-4C4A-A5A0-D1D6776D7E05}" srcOrd="0" destOrd="0" parTransId="{E894D259-9AE2-44BB-9766-AD0AAD6F7E08}" sibTransId="{633CDDA6-4C49-48AA-9E6C-276B871B9CD7}"/>
    <dgm:cxn modelId="{DF8EDE47-7679-4F33-99B9-DC0E4750D162}" type="presOf" srcId="{1486B99A-2CDA-4BDC-8153-4BEEAEDA939D}" destId="{B6EC3649-EDE9-4E34-9C4E-97D6644C7618}" srcOrd="0" destOrd="0" presId="urn:microsoft.com/office/officeart/2005/8/layout/default"/>
    <dgm:cxn modelId="{DF515B69-FC72-4D7C-A61D-53542CFD958D}" srcId="{39EA9417-869C-49D3-93BB-357CC0B20BA3}" destId="{1486B99A-2CDA-4BDC-8153-4BEEAEDA939D}" srcOrd="2" destOrd="0" parTransId="{3556E2C8-7D3E-4122-A350-C28DE672655D}" sibTransId="{04F82337-7838-4EAC-8181-19840FB2A422}"/>
    <dgm:cxn modelId="{E735B549-6B7F-47D8-AEAB-A81E590CFC20}" type="presOf" srcId="{F17E78A9-08B1-4C4A-A5A0-D1D6776D7E05}" destId="{D76C7592-1A54-4C3B-8F4A-3E80CFFAB120}" srcOrd="0" destOrd="0" presId="urn:microsoft.com/office/officeart/2005/8/layout/default"/>
    <dgm:cxn modelId="{5310AF6E-3381-4D5D-9218-D658F0BA28DE}" srcId="{39EA9417-869C-49D3-93BB-357CC0B20BA3}" destId="{0727ABDF-C382-40F4-9C22-DD53A9C43E92}" srcOrd="1" destOrd="0" parTransId="{9B742210-9E09-4A39-A13F-3164D6E0B368}" sibTransId="{578E75F8-3DD7-4DB4-AA33-A236A4F4F308}"/>
    <dgm:cxn modelId="{D0953894-43AD-490A-95E8-498D29B12FCF}" type="presOf" srcId="{C364F271-7EA9-48FD-BF77-8839F46BA8BC}" destId="{BD18D18F-776D-450E-A82E-7B2BB1AE48B0}" srcOrd="0" destOrd="0" presId="urn:microsoft.com/office/officeart/2005/8/layout/default"/>
    <dgm:cxn modelId="{6839EB96-3C27-4F00-A055-70DF96D78F6B}" type="presOf" srcId="{14F019E0-D890-4B35-B5FD-7ABD27BDB1F5}" destId="{3DE7637B-14EB-4F92-B7B0-57EF37D1C0E1}" srcOrd="0" destOrd="0" presId="urn:microsoft.com/office/officeart/2005/8/layout/default"/>
    <dgm:cxn modelId="{6BE465B3-3B9B-4BCD-8D12-2732BCEE8405}" type="presOf" srcId="{39EA9417-869C-49D3-93BB-357CC0B20BA3}" destId="{784BDA01-9BBA-4693-A67D-41B428383906}" srcOrd="0" destOrd="0" presId="urn:microsoft.com/office/officeart/2005/8/layout/default"/>
    <dgm:cxn modelId="{AEB275EF-1E90-4BC1-8043-496D41AB4D4E}" type="presParOf" srcId="{784BDA01-9BBA-4693-A67D-41B428383906}" destId="{D76C7592-1A54-4C3B-8F4A-3E80CFFAB120}" srcOrd="0" destOrd="0" presId="urn:microsoft.com/office/officeart/2005/8/layout/default"/>
    <dgm:cxn modelId="{D846B4DD-29AD-43CE-ACDE-06D838CD5BD5}" type="presParOf" srcId="{784BDA01-9BBA-4693-A67D-41B428383906}" destId="{E858F2A6-73B0-43C9-BFC2-EEC93136084C}" srcOrd="1" destOrd="0" presId="urn:microsoft.com/office/officeart/2005/8/layout/default"/>
    <dgm:cxn modelId="{08BB1569-1891-4789-8B8C-7DEB9775B79C}" type="presParOf" srcId="{784BDA01-9BBA-4693-A67D-41B428383906}" destId="{ECE2D514-50C8-4289-8CBD-88EB7CDDA6A7}" srcOrd="2" destOrd="0" presId="urn:microsoft.com/office/officeart/2005/8/layout/default"/>
    <dgm:cxn modelId="{EBB5B4D6-A321-4AC8-A69D-E1C34FE24F72}" type="presParOf" srcId="{784BDA01-9BBA-4693-A67D-41B428383906}" destId="{575742AA-7412-4A5A-9AE9-F85771B6D8B3}" srcOrd="3" destOrd="0" presId="urn:microsoft.com/office/officeart/2005/8/layout/default"/>
    <dgm:cxn modelId="{FD658988-A484-4A6B-8567-641218B09C90}" type="presParOf" srcId="{784BDA01-9BBA-4693-A67D-41B428383906}" destId="{B6EC3649-EDE9-4E34-9C4E-97D6644C7618}" srcOrd="4" destOrd="0" presId="urn:microsoft.com/office/officeart/2005/8/layout/default"/>
    <dgm:cxn modelId="{87194A62-84DC-4EF6-98A8-9EE01F3EAFBF}" type="presParOf" srcId="{784BDA01-9BBA-4693-A67D-41B428383906}" destId="{061C927F-299F-49A6-A6FE-4CDFFC1026CD}" srcOrd="5" destOrd="0" presId="urn:microsoft.com/office/officeart/2005/8/layout/default"/>
    <dgm:cxn modelId="{5C85B24E-C3BF-4EB4-A87D-D39406857CAF}" type="presParOf" srcId="{784BDA01-9BBA-4693-A67D-41B428383906}" destId="{BD18D18F-776D-450E-A82E-7B2BB1AE48B0}" srcOrd="6" destOrd="0" presId="urn:microsoft.com/office/officeart/2005/8/layout/default"/>
    <dgm:cxn modelId="{5A3BED56-202D-427F-80DB-82AF280110D5}" type="presParOf" srcId="{784BDA01-9BBA-4693-A67D-41B428383906}" destId="{021D3AB1-D386-4106-A919-29422F45CDF5}" srcOrd="7" destOrd="0" presId="urn:microsoft.com/office/officeart/2005/8/layout/default"/>
    <dgm:cxn modelId="{34CC53D0-3377-4A85-9793-9BCD445A2B62}" type="presParOf" srcId="{784BDA01-9BBA-4693-A67D-41B428383906}" destId="{3DE7637B-14EB-4F92-B7B0-57EF37D1C0E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A59699-2455-4B05-A58C-1340E07A942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7A27990B-28FA-4B28-B96F-E108D886664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/>
            <a:t>Steigerung der Softwarequalität</a:t>
          </a:r>
          <a:endParaRPr lang="en-US"/>
        </a:p>
      </dgm:t>
    </dgm:pt>
    <dgm:pt modelId="{31A410B9-3A2B-4F80-8895-F2C8C6397494}" type="parTrans" cxnId="{5815CB11-497E-485B-8E77-F64D3573D3A7}">
      <dgm:prSet/>
      <dgm:spPr/>
      <dgm:t>
        <a:bodyPr/>
        <a:lstStyle/>
        <a:p>
          <a:endParaRPr lang="en-US"/>
        </a:p>
      </dgm:t>
    </dgm:pt>
    <dgm:pt modelId="{87E2225B-D973-46FF-8D33-FA0F63706C51}" type="sibTrans" cxnId="{5815CB11-497E-485B-8E77-F64D3573D3A7}">
      <dgm:prSet/>
      <dgm:spPr/>
      <dgm:t>
        <a:bodyPr/>
        <a:lstStyle/>
        <a:p>
          <a:endParaRPr lang="en-US"/>
        </a:p>
      </dgm:t>
    </dgm:pt>
    <dgm:pt modelId="{0EF529CA-426F-425E-99C9-20EFAF615B2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/>
            <a:t>Automatisierung von manuellen Arbeitsschritten</a:t>
          </a:r>
          <a:endParaRPr lang="en-US"/>
        </a:p>
      </dgm:t>
    </dgm:pt>
    <dgm:pt modelId="{ED252A16-EC26-4451-900D-5ADBF1F1A3E7}" type="parTrans" cxnId="{AFD65502-C320-4CF4-9D23-404C6E7444E2}">
      <dgm:prSet/>
      <dgm:spPr/>
      <dgm:t>
        <a:bodyPr/>
        <a:lstStyle/>
        <a:p>
          <a:endParaRPr lang="en-US"/>
        </a:p>
      </dgm:t>
    </dgm:pt>
    <dgm:pt modelId="{E36F83CD-AFC9-40EB-80CE-9F9035B5D395}" type="sibTrans" cxnId="{AFD65502-C320-4CF4-9D23-404C6E7444E2}">
      <dgm:prSet/>
      <dgm:spPr/>
      <dgm:t>
        <a:bodyPr/>
        <a:lstStyle/>
        <a:p>
          <a:endParaRPr lang="en-US"/>
        </a:p>
      </dgm:t>
    </dgm:pt>
    <dgm:pt modelId="{AAFB5E95-46A2-423F-BA16-AB42D6FE248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/>
            <a:t>Sicherung der Qualität</a:t>
          </a:r>
          <a:endParaRPr lang="en-US"/>
        </a:p>
      </dgm:t>
    </dgm:pt>
    <dgm:pt modelId="{CF53A2F6-2C76-4ED4-A29F-7786614A6CED}" type="parTrans" cxnId="{A9B2A4E8-B052-433E-87B1-038082199317}">
      <dgm:prSet/>
      <dgm:spPr/>
      <dgm:t>
        <a:bodyPr/>
        <a:lstStyle/>
        <a:p>
          <a:endParaRPr lang="en-US"/>
        </a:p>
      </dgm:t>
    </dgm:pt>
    <dgm:pt modelId="{3B29034D-AB8E-45BF-8604-EA717CB064D4}" type="sibTrans" cxnId="{A9B2A4E8-B052-433E-87B1-038082199317}">
      <dgm:prSet/>
      <dgm:spPr/>
      <dgm:t>
        <a:bodyPr/>
        <a:lstStyle/>
        <a:p>
          <a:endParaRPr lang="en-US"/>
        </a:p>
      </dgm:t>
    </dgm:pt>
    <dgm:pt modelId="{493F0505-C005-4221-AADD-3E7F19106C3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/>
            <a:t>Tools: Github Actions, Codecov</a:t>
          </a:r>
          <a:endParaRPr lang="en-US"/>
        </a:p>
      </dgm:t>
    </dgm:pt>
    <dgm:pt modelId="{9301FDC4-5AE2-4516-9E8B-841D11DC551F}" type="parTrans" cxnId="{837796F8-7475-4E52-9F22-22A7E77E2A2E}">
      <dgm:prSet/>
      <dgm:spPr/>
      <dgm:t>
        <a:bodyPr/>
        <a:lstStyle/>
        <a:p>
          <a:endParaRPr lang="en-US"/>
        </a:p>
      </dgm:t>
    </dgm:pt>
    <dgm:pt modelId="{1A65DD2C-19F3-41FE-AC4D-EC49E70A7C27}" type="sibTrans" cxnId="{837796F8-7475-4E52-9F22-22A7E77E2A2E}">
      <dgm:prSet/>
      <dgm:spPr/>
      <dgm:t>
        <a:bodyPr/>
        <a:lstStyle/>
        <a:p>
          <a:endParaRPr lang="en-US"/>
        </a:p>
      </dgm:t>
    </dgm:pt>
    <dgm:pt modelId="{6743D9ED-CE17-4DDD-B2CF-019BA33940D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/>
            <a:t>Automatisierte Tests, Builds</a:t>
          </a:r>
          <a:endParaRPr lang="en-US"/>
        </a:p>
      </dgm:t>
    </dgm:pt>
    <dgm:pt modelId="{D067A08B-037F-4B99-857E-436335D9468F}" type="parTrans" cxnId="{E82198E9-0A69-4297-AFCB-12A5B0E44698}">
      <dgm:prSet/>
      <dgm:spPr/>
      <dgm:t>
        <a:bodyPr/>
        <a:lstStyle/>
        <a:p>
          <a:endParaRPr lang="en-US"/>
        </a:p>
      </dgm:t>
    </dgm:pt>
    <dgm:pt modelId="{9E0D6059-CFFC-40C6-ABF6-0371D9673613}" type="sibTrans" cxnId="{E82198E9-0A69-4297-AFCB-12A5B0E44698}">
      <dgm:prSet/>
      <dgm:spPr/>
      <dgm:t>
        <a:bodyPr/>
        <a:lstStyle/>
        <a:p>
          <a:endParaRPr lang="en-US"/>
        </a:p>
      </dgm:t>
    </dgm:pt>
    <dgm:pt modelId="{0CC579B0-F92E-4F01-BEF5-656B18DA9684}" type="pres">
      <dgm:prSet presAssocID="{41A59699-2455-4B05-A58C-1340E07A9426}" presName="root" presStyleCnt="0">
        <dgm:presLayoutVars>
          <dgm:dir/>
          <dgm:resizeHandles val="exact"/>
        </dgm:presLayoutVars>
      </dgm:prSet>
      <dgm:spPr/>
    </dgm:pt>
    <dgm:pt modelId="{EBAB7D7E-2675-4AF8-B4B4-522E855A9DA4}" type="pres">
      <dgm:prSet presAssocID="{7A27990B-28FA-4B28-B96F-E108D8866645}" presName="compNode" presStyleCnt="0"/>
      <dgm:spPr/>
    </dgm:pt>
    <dgm:pt modelId="{72290EEB-3989-4E31-A786-946F6DE96143}" type="pres">
      <dgm:prSet presAssocID="{7A27990B-28FA-4B28-B96F-E108D8866645}" presName="iconBgRect" presStyleLbl="bgShp" presStyleIdx="0" presStyleCnt="5"/>
      <dgm:spPr/>
    </dgm:pt>
    <dgm:pt modelId="{76A6DD60-E6EE-4D24-B413-DDDF089BF41A}" type="pres">
      <dgm:prSet presAssocID="{7A27990B-28FA-4B28-B96F-E108D886664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olltreffer"/>
        </a:ext>
      </dgm:extLst>
    </dgm:pt>
    <dgm:pt modelId="{402E51C2-1572-4AD3-BCD5-9225E0009E28}" type="pres">
      <dgm:prSet presAssocID="{7A27990B-28FA-4B28-B96F-E108D8866645}" presName="spaceRect" presStyleCnt="0"/>
      <dgm:spPr/>
    </dgm:pt>
    <dgm:pt modelId="{B35549C1-E929-40AF-BC71-7B85D2578369}" type="pres">
      <dgm:prSet presAssocID="{7A27990B-28FA-4B28-B96F-E108D8866645}" presName="textRect" presStyleLbl="revTx" presStyleIdx="0" presStyleCnt="5">
        <dgm:presLayoutVars>
          <dgm:chMax val="1"/>
          <dgm:chPref val="1"/>
        </dgm:presLayoutVars>
      </dgm:prSet>
      <dgm:spPr/>
    </dgm:pt>
    <dgm:pt modelId="{99429873-F87C-485A-BE9A-0D0EDA8F4249}" type="pres">
      <dgm:prSet presAssocID="{87E2225B-D973-46FF-8D33-FA0F63706C51}" presName="sibTrans" presStyleCnt="0"/>
      <dgm:spPr/>
    </dgm:pt>
    <dgm:pt modelId="{7830103D-9320-4CDB-9C0B-C2F7935175E8}" type="pres">
      <dgm:prSet presAssocID="{0EF529CA-426F-425E-99C9-20EFAF615B2C}" presName="compNode" presStyleCnt="0"/>
      <dgm:spPr/>
    </dgm:pt>
    <dgm:pt modelId="{26C075FE-2CDC-4F7B-BA75-F3A5FDAC046F}" type="pres">
      <dgm:prSet presAssocID="{0EF529CA-426F-425E-99C9-20EFAF615B2C}" presName="iconBgRect" presStyleLbl="bgShp" presStyleIdx="1" presStyleCnt="5"/>
      <dgm:spPr/>
    </dgm:pt>
    <dgm:pt modelId="{10D603E0-5228-4188-BC1A-99133DA2782D}" type="pres">
      <dgm:prSet presAssocID="{0EF529CA-426F-425E-99C9-20EFAF615B2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ahnräder"/>
        </a:ext>
      </dgm:extLst>
    </dgm:pt>
    <dgm:pt modelId="{8CF93BF1-1EB2-4829-9E5E-8BFB5ECCDE58}" type="pres">
      <dgm:prSet presAssocID="{0EF529CA-426F-425E-99C9-20EFAF615B2C}" presName="spaceRect" presStyleCnt="0"/>
      <dgm:spPr/>
    </dgm:pt>
    <dgm:pt modelId="{D51E041C-D510-4819-93AE-FFA8BD2AC92F}" type="pres">
      <dgm:prSet presAssocID="{0EF529CA-426F-425E-99C9-20EFAF615B2C}" presName="textRect" presStyleLbl="revTx" presStyleIdx="1" presStyleCnt="5">
        <dgm:presLayoutVars>
          <dgm:chMax val="1"/>
          <dgm:chPref val="1"/>
        </dgm:presLayoutVars>
      </dgm:prSet>
      <dgm:spPr/>
    </dgm:pt>
    <dgm:pt modelId="{5F6A8D0C-5440-4C0D-89FC-A1DB2A6A0D8A}" type="pres">
      <dgm:prSet presAssocID="{E36F83CD-AFC9-40EB-80CE-9F9035B5D395}" presName="sibTrans" presStyleCnt="0"/>
      <dgm:spPr/>
    </dgm:pt>
    <dgm:pt modelId="{D150E3E6-36D9-4D73-96D4-574FCB642F01}" type="pres">
      <dgm:prSet presAssocID="{AAFB5E95-46A2-423F-BA16-AB42D6FE2489}" presName="compNode" presStyleCnt="0"/>
      <dgm:spPr/>
    </dgm:pt>
    <dgm:pt modelId="{B7967BDF-0059-4BEA-81C9-39CCD918D9F2}" type="pres">
      <dgm:prSet presAssocID="{AAFB5E95-46A2-423F-BA16-AB42D6FE2489}" presName="iconBgRect" presStyleLbl="bgShp" presStyleIdx="2" presStyleCnt="5"/>
      <dgm:spPr/>
    </dgm:pt>
    <dgm:pt modelId="{68E19F0D-E31B-485E-8265-D0E536ED6962}" type="pres">
      <dgm:prSet presAssocID="{AAFB5E95-46A2-423F-BA16-AB42D6FE248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feil Kreis mit einfarbiger Füllung"/>
        </a:ext>
      </dgm:extLst>
    </dgm:pt>
    <dgm:pt modelId="{E670F0DA-4080-4F74-B9FD-E427875768B3}" type="pres">
      <dgm:prSet presAssocID="{AAFB5E95-46A2-423F-BA16-AB42D6FE2489}" presName="spaceRect" presStyleCnt="0"/>
      <dgm:spPr/>
    </dgm:pt>
    <dgm:pt modelId="{24292D01-BDE0-4546-98D2-6301CE7F91B8}" type="pres">
      <dgm:prSet presAssocID="{AAFB5E95-46A2-423F-BA16-AB42D6FE2489}" presName="textRect" presStyleLbl="revTx" presStyleIdx="2" presStyleCnt="5">
        <dgm:presLayoutVars>
          <dgm:chMax val="1"/>
          <dgm:chPref val="1"/>
        </dgm:presLayoutVars>
      </dgm:prSet>
      <dgm:spPr/>
    </dgm:pt>
    <dgm:pt modelId="{5587B0C7-0F77-4657-8383-63B202FB0115}" type="pres">
      <dgm:prSet presAssocID="{3B29034D-AB8E-45BF-8604-EA717CB064D4}" presName="sibTrans" presStyleCnt="0"/>
      <dgm:spPr/>
    </dgm:pt>
    <dgm:pt modelId="{9CDE916D-6FD1-46F0-B7E8-EFB7AD8E89B8}" type="pres">
      <dgm:prSet presAssocID="{493F0505-C005-4221-AADD-3E7F19106C32}" presName="compNode" presStyleCnt="0"/>
      <dgm:spPr/>
    </dgm:pt>
    <dgm:pt modelId="{19E13E5A-1AAE-4B0F-80EE-44492824ED44}" type="pres">
      <dgm:prSet presAssocID="{493F0505-C005-4221-AADD-3E7F19106C32}" presName="iconBgRect" presStyleLbl="bgShp" presStyleIdx="3" presStyleCnt="5"/>
      <dgm:spPr/>
    </dgm:pt>
    <dgm:pt modelId="{FC5F062F-3038-46CA-B5EC-409F26FFB175}" type="pres">
      <dgm:prSet presAssocID="{493F0505-C005-4221-AADD-3E7F19106C3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2861A235-7A82-41E5-9913-E06A3F6D73EF}" type="pres">
      <dgm:prSet presAssocID="{493F0505-C005-4221-AADD-3E7F19106C32}" presName="spaceRect" presStyleCnt="0"/>
      <dgm:spPr/>
    </dgm:pt>
    <dgm:pt modelId="{AE1BCE6E-49BF-42BF-B7F2-D2CA144568E4}" type="pres">
      <dgm:prSet presAssocID="{493F0505-C005-4221-AADD-3E7F19106C32}" presName="textRect" presStyleLbl="revTx" presStyleIdx="3" presStyleCnt="5">
        <dgm:presLayoutVars>
          <dgm:chMax val="1"/>
          <dgm:chPref val="1"/>
        </dgm:presLayoutVars>
      </dgm:prSet>
      <dgm:spPr/>
    </dgm:pt>
    <dgm:pt modelId="{929258F2-555A-4AD0-89E7-13E5C280BF69}" type="pres">
      <dgm:prSet presAssocID="{1A65DD2C-19F3-41FE-AC4D-EC49E70A7C27}" presName="sibTrans" presStyleCnt="0"/>
      <dgm:spPr/>
    </dgm:pt>
    <dgm:pt modelId="{5EE5C078-44B6-42BD-99E0-3F0D8A50F2DB}" type="pres">
      <dgm:prSet presAssocID="{6743D9ED-CE17-4DDD-B2CF-019BA33940D0}" presName="compNode" presStyleCnt="0"/>
      <dgm:spPr/>
    </dgm:pt>
    <dgm:pt modelId="{65EF092A-D357-4B07-A4F2-83A84E2A4266}" type="pres">
      <dgm:prSet presAssocID="{6743D9ED-CE17-4DDD-B2CF-019BA33940D0}" presName="iconBgRect" presStyleLbl="bgShp" presStyleIdx="4" presStyleCnt="5"/>
      <dgm:spPr/>
    </dgm:pt>
    <dgm:pt modelId="{98014D9C-0B25-4EB8-9B79-8A82390F3AFE}" type="pres">
      <dgm:prSet presAssocID="{6743D9ED-CE17-4DDD-B2CF-019BA33940D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AF184294-BDB6-4184-9143-3D590275B5DE}" type="pres">
      <dgm:prSet presAssocID="{6743D9ED-CE17-4DDD-B2CF-019BA33940D0}" presName="spaceRect" presStyleCnt="0"/>
      <dgm:spPr/>
    </dgm:pt>
    <dgm:pt modelId="{08EB46D0-4D96-4BF5-8F3F-9A18E5F8FED4}" type="pres">
      <dgm:prSet presAssocID="{6743D9ED-CE17-4DDD-B2CF-019BA33940D0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AFD65502-C320-4CF4-9D23-404C6E7444E2}" srcId="{41A59699-2455-4B05-A58C-1340E07A9426}" destId="{0EF529CA-426F-425E-99C9-20EFAF615B2C}" srcOrd="1" destOrd="0" parTransId="{ED252A16-EC26-4451-900D-5ADBF1F1A3E7}" sibTransId="{E36F83CD-AFC9-40EB-80CE-9F9035B5D395}"/>
    <dgm:cxn modelId="{5815CB11-497E-485B-8E77-F64D3573D3A7}" srcId="{41A59699-2455-4B05-A58C-1340E07A9426}" destId="{7A27990B-28FA-4B28-B96F-E108D8866645}" srcOrd="0" destOrd="0" parTransId="{31A410B9-3A2B-4F80-8895-F2C8C6397494}" sibTransId="{87E2225B-D973-46FF-8D33-FA0F63706C51}"/>
    <dgm:cxn modelId="{5D528A2F-AEBF-4AF9-B000-3A8D2C2D78AB}" type="presOf" srcId="{AAFB5E95-46A2-423F-BA16-AB42D6FE2489}" destId="{24292D01-BDE0-4546-98D2-6301CE7F91B8}" srcOrd="0" destOrd="0" presId="urn:microsoft.com/office/officeart/2018/5/layout/IconCircleLabelList"/>
    <dgm:cxn modelId="{283F5732-1D7C-473A-A752-73E27396EA8E}" type="presOf" srcId="{7A27990B-28FA-4B28-B96F-E108D8866645}" destId="{B35549C1-E929-40AF-BC71-7B85D2578369}" srcOrd="0" destOrd="0" presId="urn:microsoft.com/office/officeart/2018/5/layout/IconCircleLabelList"/>
    <dgm:cxn modelId="{98BAB07A-6954-4810-821F-76DCD2829DE1}" type="presOf" srcId="{41A59699-2455-4B05-A58C-1340E07A9426}" destId="{0CC579B0-F92E-4F01-BEF5-656B18DA9684}" srcOrd="0" destOrd="0" presId="urn:microsoft.com/office/officeart/2018/5/layout/IconCircleLabelList"/>
    <dgm:cxn modelId="{63F5E87A-9335-4C6C-832F-5055FBD5024B}" type="presOf" srcId="{6743D9ED-CE17-4DDD-B2CF-019BA33940D0}" destId="{08EB46D0-4D96-4BF5-8F3F-9A18E5F8FED4}" srcOrd="0" destOrd="0" presId="urn:microsoft.com/office/officeart/2018/5/layout/IconCircleLabelList"/>
    <dgm:cxn modelId="{AE7DB387-10EF-4B72-B19D-8E41E1CA15FC}" type="presOf" srcId="{0EF529CA-426F-425E-99C9-20EFAF615B2C}" destId="{D51E041C-D510-4819-93AE-FFA8BD2AC92F}" srcOrd="0" destOrd="0" presId="urn:microsoft.com/office/officeart/2018/5/layout/IconCircleLabelList"/>
    <dgm:cxn modelId="{A9B2A4E8-B052-433E-87B1-038082199317}" srcId="{41A59699-2455-4B05-A58C-1340E07A9426}" destId="{AAFB5E95-46A2-423F-BA16-AB42D6FE2489}" srcOrd="2" destOrd="0" parTransId="{CF53A2F6-2C76-4ED4-A29F-7786614A6CED}" sibTransId="{3B29034D-AB8E-45BF-8604-EA717CB064D4}"/>
    <dgm:cxn modelId="{E82198E9-0A69-4297-AFCB-12A5B0E44698}" srcId="{41A59699-2455-4B05-A58C-1340E07A9426}" destId="{6743D9ED-CE17-4DDD-B2CF-019BA33940D0}" srcOrd="4" destOrd="0" parTransId="{D067A08B-037F-4B99-857E-436335D9468F}" sibTransId="{9E0D6059-CFFC-40C6-ABF6-0371D9673613}"/>
    <dgm:cxn modelId="{360E5EEA-E881-45D4-A820-16B2AF761009}" type="presOf" srcId="{493F0505-C005-4221-AADD-3E7F19106C32}" destId="{AE1BCE6E-49BF-42BF-B7F2-D2CA144568E4}" srcOrd="0" destOrd="0" presId="urn:microsoft.com/office/officeart/2018/5/layout/IconCircleLabelList"/>
    <dgm:cxn modelId="{837796F8-7475-4E52-9F22-22A7E77E2A2E}" srcId="{41A59699-2455-4B05-A58C-1340E07A9426}" destId="{493F0505-C005-4221-AADD-3E7F19106C32}" srcOrd="3" destOrd="0" parTransId="{9301FDC4-5AE2-4516-9E8B-841D11DC551F}" sibTransId="{1A65DD2C-19F3-41FE-AC4D-EC49E70A7C27}"/>
    <dgm:cxn modelId="{110EAE94-D994-4059-AC71-26AFB102CE16}" type="presParOf" srcId="{0CC579B0-F92E-4F01-BEF5-656B18DA9684}" destId="{EBAB7D7E-2675-4AF8-B4B4-522E855A9DA4}" srcOrd="0" destOrd="0" presId="urn:microsoft.com/office/officeart/2018/5/layout/IconCircleLabelList"/>
    <dgm:cxn modelId="{1EB9DA85-1A66-4783-A921-95AF5E35264E}" type="presParOf" srcId="{EBAB7D7E-2675-4AF8-B4B4-522E855A9DA4}" destId="{72290EEB-3989-4E31-A786-946F6DE96143}" srcOrd="0" destOrd="0" presId="urn:microsoft.com/office/officeart/2018/5/layout/IconCircleLabelList"/>
    <dgm:cxn modelId="{A7893BB4-4D20-4280-824D-CB441C217CE7}" type="presParOf" srcId="{EBAB7D7E-2675-4AF8-B4B4-522E855A9DA4}" destId="{76A6DD60-E6EE-4D24-B413-DDDF089BF41A}" srcOrd="1" destOrd="0" presId="urn:microsoft.com/office/officeart/2018/5/layout/IconCircleLabelList"/>
    <dgm:cxn modelId="{3C1D0336-DECA-4081-978B-B04245779415}" type="presParOf" srcId="{EBAB7D7E-2675-4AF8-B4B4-522E855A9DA4}" destId="{402E51C2-1572-4AD3-BCD5-9225E0009E28}" srcOrd="2" destOrd="0" presId="urn:microsoft.com/office/officeart/2018/5/layout/IconCircleLabelList"/>
    <dgm:cxn modelId="{02F63E1B-5386-48EF-B625-3BD992533F39}" type="presParOf" srcId="{EBAB7D7E-2675-4AF8-B4B4-522E855A9DA4}" destId="{B35549C1-E929-40AF-BC71-7B85D2578369}" srcOrd="3" destOrd="0" presId="urn:microsoft.com/office/officeart/2018/5/layout/IconCircleLabelList"/>
    <dgm:cxn modelId="{3FFF4B57-B703-4EC0-8CE9-A65CB243DF7B}" type="presParOf" srcId="{0CC579B0-F92E-4F01-BEF5-656B18DA9684}" destId="{99429873-F87C-485A-BE9A-0D0EDA8F4249}" srcOrd="1" destOrd="0" presId="urn:microsoft.com/office/officeart/2018/5/layout/IconCircleLabelList"/>
    <dgm:cxn modelId="{C30074B4-51F8-45BC-90EC-0385207E1DCE}" type="presParOf" srcId="{0CC579B0-F92E-4F01-BEF5-656B18DA9684}" destId="{7830103D-9320-4CDB-9C0B-C2F7935175E8}" srcOrd="2" destOrd="0" presId="urn:microsoft.com/office/officeart/2018/5/layout/IconCircleLabelList"/>
    <dgm:cxn modelId="{7FA3EF9F-7468-4B00-8893-D96A91870019}" type="presParOf" srcId="{7830103D-9320-4CDB-9C0B-C2F7935175E8}" destId="{26C075FE-2CDC-4F7B-BA75-F3A5FDAC046F}" srcOrd="0" destOrd="0" presId="urn:microsoft.com/office/officeart/2018/5/layout/IconCircleLabelList"/>
    <dgm:cxn modelId="{589B3666-ACA3-4F71-9000-3ED2C2BA1760}" type="presParOf" srcId="{7830103D-9320-4CDB-9C0B-C2F7935175E8}" destId="{10D603E0-5228-4188-BC1A-99133DA2782D}" srcOrd="1" destOrd="0" presId="urn:microsoft.com/office/officeart/2018/5/layout/IconCircleLabelList"/>
    <dgm:cxn modelId="{F4A3A8C3-8E96-4DC5-BC82-920BCDBD5B23}" type="presParOf" srcId="{7830103D-9320-4CDB-9C0B-C2F7935175E8}" destId="{8CF93BF1-1EB2-4829-9E5E-8BFB5ECCDE58}" srcOrd="2" destOrd="0" presId="urn:microsoft.com/office/officeart/2018/5/layout/IconCircleLabelList"/>
    <dgm:cxn modelId="{2B873215-382F-462C-9EF9-64659639B9AF}" type="presParOf" srcId="{7830103D-9320-4CDB-9C0B-C2F7935175E8}" destId="{D51E041C-D510-4819-93AE-FFA8BD2AC92F}" srcOrd="3" destOrd="0" presId="urn:microsoft.com/office/officeart/2018/5/layout/IconCircleLabelList"/>
    <dgm:cxn modelId="{F1A849F0-D961-44FE-BA3C-57F44FA03C91}" type="presParOf" srcId="{0CC579B0-F92E-4F01-BEF5-656B18DA9684}" destId="{5F6A8D0C-5440-4C0D-89FC-A1DB2A6A0D8A}" srcOrd="3" destOrd="0" presId="urn:microsoft.com/office/officeart/2018/5/layout/IconCircleLabelList"/>
    <dgm:cxn modelId="{1CE35E2A-E4F0-42A5-9600-58E15A2D2229}" type="presParOf" srcId="{0CC579B0-F92E-4F01-BEF5-656B18DA9684}" destId="{D150E3E6-36D9-4D73-96D4-574FCB642F01}" srcOrd="4" destOrd="0" presId="urn:microsoft.com/office/officeart/2018/5/layout/IconCircleLabelList"/>
    <dgm:cxn modelId="{02B0BC0A-D47A-446E-98B5-9E687ED5BCA7}" type="presParOf" srcId="{D150E3E6-36D9-4D73-96D4-574FCB642F01}" destId="{B7967BDF-0059-4BEA-81C9-39CCD918D9F2}" srcOrd="0" destOrd="0" presId="urn:microsoft.com/office/officeart/2018/5/layout/IconCircleLabelList"/>
    <dgm:cxn modelId="{D4F11649-6DA9-47A4-B1B2-C5E2A2629EBD}" type="presParOf" srcId="{D150E3E6-36D9-4D73-96D4-574FCB642F01}" destId="{68E19F0D-E31B-485E-8265-D0E536ED6962}" srcOrd="1" destOrd="0" presId="urn:microsoft.com/office/officeart/2018/5/layout/IconCircleLabelList"/>
    <dgm:cxn modelId="{6B6A9E5B-8540-4B47-8370-373F4F3109C1}" type="presParOf" srcId="{D150E3E6-36D9-4D73-96D4-574FCB642F01}" destId="{E670F0DA-4080-4F74-B9FD-E427875768B3}" srcOrd="2" destOrd="0" presId="urn:microsoft.com/office/officeart/2018/5/layout/IconCircleLabelList"/>
    <dgm:cxn modelId="{9FE4CC19-0BCF-4C97-BF7F-C8918D9200D8}" type="presParOf" srcId="{D150E3E6-36D9-4D73-96D4-574FCB642F01}" destId="{24292D01-BDE0-4546-98D2-6301CE7F91B8}" srcOrd="3" destOrd="0" presId="urn:microsoft.com/office/officeart/2018/5/layout/IconCircleLabelList"/>
    <dgm:cxn modelId="{C87E52DD-0795-4BD7-8409-E28B17C52B09}" type="presParOf" srcId="{0CC579B0-F92E-4F01-BEF5-656B18DA9684}" destId="{5587B0C7-0F77-4657-8383-63B202FB0115}" srcOrd="5" destOrd="0" presId="urn:microsoft.com/office/officeart/2018/5/layout/IconCircleLabelList"/>
    <dgm:cxn modelId="{FB1CBDC6-57CA-497E-BE45-DA6771688749}" type="presParOf" srcId="{0CC579B0-F92E-4F01-BEF5-656B18DA9684}" destId="{9CDE916D-6FD1-46F0-B7E8-EFB7AD8E89B8}" srcOrd="6" destOrd="0" presId="urn:microsoft.com/office/officeart/2018/5/layout/IconCircleLabelList"/>
    <dgm:cxn modelId="{003C0663-0471-4762-A798-14F7864670AE}" type="presParOf" srcId="{9CDE916D-6FD1-46F0-B7E8-EFB7AD8E89B8}" destId="{19E13E5A-1AAE-4B0F-80EE-44492824ED44}" srcOrd="0" destOrd="0" presId="urn:microsoft.com/office/officeart/2018/5/layout/IconCircleLabelList"/>
    <dgm:cxn modelId="{063F5986-B0C0-49B5-B321-1FA9400508B7}" type="presParOf" srcId="{9CDE916D-6FD1-46F0-B7E8-EFB7AD8E89B8}" destId="{FC5F062F-3038-46CA-B5EC-409F26FFB175}" srcOrd="1" destOrd="0" presId="urn:microsoft.com/office/officeart/2018/5/layout/IconCircleLabelList"/>
    <dgm:cxn modelId="{41D65876-3966-460D-9EE9-7B411064ACD0}" type="presParOf" srcId="{9CDE916D-6FD1-46F0-B7E8-EFB7AD8E89B8}" destId="{2861A235-7A82-41E5-9913-E06A3F6D73EF}" srcOrd="2" destOrd="0" presId="urn:microsoft.com/office/officeart/2018/5/layout/IconCircleLabelList"/>
    <dgm:cxn modelId="{0C05AF76-4DE0-4CC3-A64E-8A85EBD34452}" type="presParOf" srcId="{9CDE916D-6FD1-46F0-B7E8-EFB7AD8E89B8}" destId="{AE1BCE6E-49BF-42BF-B7F2-D2CA144568E4}" srcOrd="3" destOrd="0" presId="urn:microsoft.com/office/officeart/2018/5/layout/IconCircleLabelList"/>
    <dgm:cxn modelId="{7FCEB95E-1BCA-495A-A6DA-E4D1A3258B0A}" type="presParOf" srcId="{0CC579B0-F92E-4F01-BEF5-656B18DA9684}" destId="{929258F2-555A-4AD0-89E7-13E5C280BF69}" srcOrd="7" destOrd="0" presId="urn:microsoft.com/office/officeart/2018/5/layout/IconCircleLabelList"/>
    <dgm:cxn modelId="{695ADB59-EFD8-4B5C-9A4F-B0BB3DB7FCCC}" type="presParOf" srcId="{0CC579B0-F92E-4F01-BEF5-656B18DA9684}" destId="{5EE5C078-44B6-42BD-99E0-3F0D8A50F2DB}" srcOrd="8" destOrd="0" presId="urn:microsoft.com/office/officeart/2018/5/layout/IconCircleLabelList"/>
    <dgm:cxn modelId="{852B3E03-89C6-4A09-B15E-C525DD99D62E}" type="presParOf" srcId="{5EE5C078-44B6-42BD-99E0-3F0D8A50F2DB}" destId="{65EF092A-D357-4B07-A4F2-83A84E2A4266}" srcOrd="0" destOrd="0" presId="urn:microsoft.com/office/officeart/2018/5/layout/IconCircleLabelList"/>
    <dgm:cxn modelId="{910C31A1-01F3-4864-91C2-2DF705AFAB4F}" type="presParOf" srcId="{5EE5C078-44B6-42BD-99E0-3F0D8A50F2DB}" destId="{98014D9C-0B25-4EB8-9B79-8A82390F3AFE}" srcOrd="1" destOrd="0" presId="urn:microsoft.com/office/officeart/2018/5/layout/IconCircleLabelList"/>
    <dgm:cxn modelId="{A7E1EFF9-4F4E-47E0-B57C-3211D4DFBCEE}" type="presParOf" srcId="{5EE5C078-44B6-42BD-99E0-3F0D8A50F2DB}" destId="{AF184294-BDB6-4184-9143-3D590275B5DE}" srcOrd="2" destOrd="0" presId="urn:microsoft.com/office/officeart/2018/5/layout/IconCircleLabelList"/>
    <dgm:cxn modelId="{F0CE5842-0B62-4EEB-B3CE-A0FFF3CC7963}" type="presParOf" srcId="{5EE5C078-44B6-42BD-99E0-3F0D8A50F2DB}" destId="{08EB46D0-4D96-4BF5-8F3F-9A18E5F8FED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3DC7B7-018B-4147-BE27-41F01875FF2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E9487FA-2F2D-4FCF-8EF6-DA9CC939A205}">
      <dgm:prSet/>
      <dgm:spPr/>
      <dgm:t>
        <a:bodyPr/>
        <a:lstStyle/>
        <a:p>
          <a:r>
            <a:rPr lang="de-DE"/>
            <a:t>Flutter zum Entwickeln der App</a:t>
          </a:r>
          <a:endParaRPr lang="en-US"/>
        </a:p>
      </dgm:t>
    </dgm:pt>
    <dgm:pt modelId="{BBA65D99-1874-4383-A802-421252C040D7}" type="parTrans" cxnId="{11B7DA70-633E-4072-85C8-53E4586368D5}">
      <dgm:prSet/>
      <dgm:spPr/>
      <dgm:t>
        <a:bodyPr/>
        <a:lstStyle/>
        <a:p>
          <a:endParaRPr lang="en-US"/>
        </a:p>
      </dgm:t>
    </dgm:pt>
    <dgm:pt modelId="{A114E7E5-C218-4542-BBA6-0AF74C059DC2}" type="sibTrans" cxnId="{11B7DA70-633E-4072-85C8-53E4586368D5}">
      <dgm:prSet/>
      <dgm:spPr/>
      <dgm:t>
        <a:bodyPr/>
        <a:lstStyle/>
        <a:p>
          <a:endParaRPr lang="en-US"/>
        </a:p>
      </dgm:t>
    </dgm:pt>
    <dgm:pt modelId="{4F7B67BB-D5F2-41C5-AFF1-2ABA9FE82973}">
      <dgm:prSet/>
      <dgm:spPr/>
      <dgm:t>
        <a:bodyPr/>
        <a:lstStyle/>
        <a:p>
          <a:r>
            <a:rPr lang="de-DE"/>
            <a:t>IDE Visual Studio Code mit Anbindung an Jira und Git</a:t>
          </a:r>
          <a:endParaRPr lang="en-US"/>
        </a:p>
      </dgm:t>
    </dgm:pt>
    <dgm:pt modelId="{DCF1D751-FA74-4907-B936-5B6E7C9408EE}" type="parTrans" cxnId="{6CFDD34B-DC24-49E8-83B3-E67F704604B8}">
      <dgm:prSet/>
      <dgm:spPr/>
      <dgm:t>
        <a:bodyPr/>
        <a:lstStyle/>
        <a:p>
          <a:endParaRPr lang="en-US"/>
        </a:p>
      </dgm:t>
    </dgm:pt>
    <dgm:pt modelId="{A3ECB2C7-3718-4A8A-82BA-166F0D39DA2E}" type="sibTrans" cxnId="{6CFDD34B-DC24-49E8-83B3-E67F704604B8}">
      <dgm:prSet/>
      <dgm:spPr/>
      <dgm:t>
        <a:bodyPr/>
        <a:lstStyle/>
        <a:p>
          <a:endParaRPr lang="en-US"/>
        </a:p>
      </dgm:t>
    </dgm:pt>
    <dgm:pt modelId="{B9237D5C-4E62-4DE8-BF03-80996E7415E2}">
      <dgm:prSet/>
      <dgm:spPr/>
      <dgm:t>
        <a:bodyPr/>
        <a:lstStyle/>
        <a:p>
          <a:r>
            <a:rPr lang="de-DE"/>
            <a:t>MySQL für die Datenbank und </a:t>
          </a:r>
          <a:r>
            <a:rPr lang="de-DE" err="1"/>
            <a:t>Loopback</a:t>
          </a:r>
          <a:r>
            <a:rPr lang="de-DE"/>
            <a:t>, Linux Server (Docker) und Node.JS fürs Backend</a:t>
          </a:r>
          <a:endParaRPr lang="en-US"/>
        </a:p>
      </dgm:t>
    </dgm:pt>
    <dgm:pt modelId="{9A582CE4-8989-4D9C-AC7E-616D1C4C7295}" type="parTrans" cxnId="{E7341C61-A20B-4046-8DF3-0981B2DF5E13}">
      <dgm:prSet/>
      <dgm:spPr/>
      <dgm:t>
        <a:bodyPr/>
        <a:lstStyle/>
        <a:p>
          <a:endParaRPr lang="en-US"/>
        </a:p>
      </dgm:t>
    </dgm:pt>
    <dgm:pt modelId="{3BF20113-56CF-4AA0-956F-BE8162E0823E}" type="sibTrans" cxnId="{E7341C61-A20B-4046-8DF3-0981B2DF5E13}">
      <dgm:prSet/>
      <dgm:spPr/>
      <dgm:t>
        <a:bodyPr/>
        <a:lstStyle/>
        <a:p>
          <a:endParaRPr lang="en-US"/>
        </a:p>
      </dgm:t>
    </dgm:pt>
    <dgm:pt modelId="{C50A82E8-8EB8-4FC3-BA5D-307B160F07DE}">
      <dgm:prSet/>
      <dgm:spPr/>
      <dgm:t>
        <a:bodyPr/>
        <a:lstStyle/>
        <a:p>
          <a:r>
            <a:rPr lang="de-DE" err="1"/>
            <a:t>ArduinoIDE</a:t>
          </a:r>
          <a:r>
            <a:rPr lang="de-DE"/>
            <a:t> für die ESPs</a:t>
          </a:r>
          <a:endParaRPr lang="en-US"/>
        </a:p>
      </dgm:t>
    </dgm:pt>
    <dgm:pt modelId="{7F95562E-5121-4592-876A-16C65862EFD4}" type="parTrans" cxnId="{9B7F3C22-22B2-43DC-AC52-4AF404FAD218}">
      <dgm:prSet/>
      <dgm:spPr/>
      <dgm:t>
        <a:bodyPr/>
        <a:lstStyle/>
        <a:p>
          <a:endParaRPr lang="en-US"/>
        </a:p>
      </dgm:t>
    </dgm:pt>
    <dgm:pt modelId="{688EFB3B-E46A-47CC-B6FB-91223C751E1B}" type="sibTrans" cxnId="{9B7F3C22-22B2-43DC-AC52-4AF404FAD218}">
      <dgm:prSet/>
      <dgm:spPr/>
      <dgm:t>
        <a:bodyPr/>
        <a:lstStyle/>
        <a:p>
          <a:endParaRPr lang="en-US"/>
        </a:p>
      </dgm:t>
    </dgm:pt>
    <dgm:pt modelId="{6FEEE296-053B-4453-B5E1-92668600ADEE}">
      <dgm:prSet custT="1"/>
      <dgm:spPr/>
      <dgm:t>
        <a:bodyPr/>
        <a:lstStyle/>
        <a:p>
          <a:r>
            <a:rPr lang="de-DE" sz="1900" err="1"/>
            <a:t>Git</a:t>
          </a:r>
          <a:r>
            <a:rPr lang="de-DE" sz="1900"/>
            <a:t>  zur Versionskontrolle und Dokumentation</a:t>
          </a:r>
        </a:p>
        <a:p>
          <a:r>
            <a:rPr lang="de-DE" sz="1100"/>
            <a:t>(</a:t>
          </a:r>
          <a:r>
            <a:rPr lang="de-DE" sz="1100">
              <a:hlinkClick xmlns:r="http://schemas.openxmlformats.org/officeDocument/2006/relationships" r:id="rId1"/>
            </a:rPr>
            <a:t>https://github.com/jdk-21/lazyplants</a:t>
          </a:r>
          <a:r>
            <a:rPr lang="de-DE" sz="1100"/>
            <a:t>)</a:t>
          </a:r>
          <a:endParaRPr lang="en-US" sz="1100"/>
        </a:p>
      </dgm:t>
    </dgm:pt>
    <dgm:pt modelId="{1E88B36C-25B6-43C6-93F0-34BCAF31E9D2}" type="parTrans" cxnId="{A627C046-0F23-445F-9226-06311CE5F797}">
      <dgm:prSet/>
      <dgm:spPr/>
      <dgm:t>
        <a:bodyPr/>
        <a:lstStyle/>
        <a:p>
          <a:endParaRPr lang="en-US"/>
        </a:p>
      </dgm:t>
    </dgm:pt>
    <dgm:pt modelId="{04617904-4CF3-46FF-ABE4-73221E32AB07}" type="sibTrans" cxnId="{A627C046-0F23-445F-9226-06311CE5F797}">
      <dgm:prSet/>
      <dgm:spPr/>
      <dgm:t>
        <a:bodyPr/>
        <a:lstStyle/>
        <a:p>
          <a:endParaRPr lang="en-US"/>
        </a:p>
      </dgm:t>
    </dgm:pt>
    <dgm:pt modelId="{2B9B20BE-283C-4417-8BAF-9C78EF505BC3}" type="pres">
      <dgm:prSet presAssocID="{273DC7B7-018B-4147-BE27-41F01875FF28}" presName="diagram" presStyleCnt="0">
        <dgm:presLayoutVars>
          <dgm:dir/>
          <dgm:resizeHandles val="exact"/>
        </dgm:presLayoutVars>
      </dgm:prSet>
      <dgm:spPr/>
    </dgm:pt>
    <dgm:pt modelId="{3D1A3349-B58D-4F33-B9ED-872AAED7DB96}" type="pres">
      <dgm:prSet presAssocID="{4E9487FA-2F2D-4FCF-8EF6-DA9CC939A205}" presName="node" presStyleLbl="node1" presStyleIdx="0" presStyleCnt="5">
        <dgm:presLayoutVars>
          <dgm:bulletEnabled val="1"/>
        </dgm:presLayoutVars>
      </dgm:prSet>
      <dgm:spPr/>
    </dgm:pt>
    <dgm:pt modelId="{3CA40340-AA84-4E3C-9C50-2D433055E940}" type="pres">
      <dgm:prSet presAssocID="{A114E7E5-C218-4542-BBA6-0AF74C059DC2}" presName="sibTrans" presStyleCnt="0"/>
      <dgm:spPr/>
    </dgm:pt>
    <dgm:pt modelId="{FB1185D6-F471-4BB8-A628-1851F99EE64B}" type="pres">
      <dgm:prSet presAssocID="{4F7B67BB-D5F2-41C5-AFF1-2ABA9FE82973}" presName="node" presStyleLbl="node1" presStyleIdx="1" presStyleCnt="5">
        <dgm:presLayoutVars>
          <dgm:bulletEnabled val="1"/>
        </dgm:presLayoutVars>
      </dgm:prSet>
      <dgm:spPr/>
    </dgm:pt>
    <dgm:pt modelId="{4AB93C02-94FF-4960-8FAB-6EE31C3C818F}" type="pres">
      <dgm:prSet presAssocID="{A3ECB2C7-3718-4A8A-82BA-166F0D39DA2E}" presName="sibTrans" presStyleCnt="0"/>
      <dgm:spPr/>
    </dgm:pt>
    <dgm:pt modelId="{C06A6C92-18CF-4903-BA09-F92E887751F0}" type="pres">
      <dgm:prSet presAssocID="{B9237D5C-4E62-4DE8-BF03-80996E7415E2}" presName="node" presStyleLbl="node1" presStyleIdx="2" presStyleCnt="5">
        <dgm:presLayoutVars>
          <dgm:bulletEnabled val="1"/>
        </dgm:presLayoutVars>
      </dgm:prSet>
      <dgm:spPr/>
    </dgm:pt>
    <dgm:pt modelId="{706FE308-5719-4F22-8B2D-BF5A12541F97}" type="pres">
      <dgm:prSet presAssocID="{3BF20113-56CF-4AA0-956F-BE8162E0823E}" presName="sibTrans" presStyleCnt="0"/>
      <dgm:spPr/>
    </dgm:pt>
    <dgm:pt modelId="{903BE67B-3C58-4358-BB6B-E3879E41D9BE}" type="pres">
      <dgm:prSet presAssocID="{C50A82E8-8EB8-4FC3-BA5D-307B160F07DE}" presName="node" presStyleLbl="node1" presStyleIdx="3" presStyleCnt="5">
        <dgm:presLayoutVars>
          <dgm:bulletEnabled val="1"/>
        </dgm:presLayoutVars>
      </dgm:prSet>
      <dgm:spPr/>
    </dgm:pt>
    <dgm:pt modelId="{D65F98AB-DA47-43D1-BAFB-1D3B293B2A7C}" type="pres">
      <dgm:prSet presAssocID="{688EFB3B-E46A-47CC-B6FB-91223C751E1B}" presName="sibTrans" presStyleCnt="0"/>
      <dgm:spPr/>
    </dgm:pt>
    <dgm:pt modelId="{2C359118-D9C6-41A2-BD34-BDC23CE7B799}" type="pres">
      <dgm:prSet presAssocID="{6FEEE296-053B-4453-B5E1-92668600ADEE}" presName="node" presStyleLbl="node1" presStyleIdx="4" presStyleCnt="5">
        <dgm:presLayoutVars>
          <dgm:bulletEnabled val="1"/>
        </dgm:presLayoutVars>
      </dgm:prSet>
      <dgm:spPr/>
    </dgm:pt>
  </dgm:ptLst>
  <dgm:cxnLst>
    <dgm:cxn modelId="{56C1450A-F55C-4FB1-8B39-DFA84D57388D}" type="presOf" srcId="{B9237D5C-4E62-4DE8-BF03-80996E7415E2}" destId="{C06A6C92-18CF-4903-BA09-F92E887751F0}" srcOrd="0" destOrd="0" presId="urn:microsoft.com/office/officeart/2005/8/layout/default"/>
    <dgm:cxn modelId="{62081322-BEB3-46C4-807D-ACA69F15164E}" type="presOf" srcId="{4E9487FA-2F2D-4FCF-8EF6-DA9CC939A205}" destId="{3D1A3349-B58D-4F33-B9ED-872AAED7DB96}" srcOrd="0" destOrd="0" presId="urn:microsoft.com/office/officeart/2005/8/layout/default"/>
    <dgm:cxn modelId="{9B7F3C22-22B2-43DC-AC52-4AF404FAD218}" srcId="{273DC7B7-018B-4147-BE27-41F01875FF28}" destId="{C50A82E8-8EB8-4FC3-BA5D-307B160F07DE}" srcOrd="3" destOrd="0" parTransId="{7F95562E-5121-4592-876A-16C65862EFD4}" sibTransId="{688EFB3B-E46A-47CC-B6FB-91223C751E1B}"/>
    <dgm:cxn modelId="{9C949A3C-D9B8-420D-90A8-DD3B02D1F2E8}" type="presOf" srcId="{4F7B67BB-D5F2-41C5-AFF1-2ABA9FE82973}" destId="{FB1185D6-F471-4BB8-A628-1851F99EE64B}" srcOrd="0" destOrd="0" presId="urn:microsoft.com/office/officeart/2005/8/layout/default"/>
    <dgm:cxn modelId="{E7341C61-A20B-4046-8DF3-0981B2DF5E13}" srcId="{273DC7B7-018B-4147-BE27-41F01875FF28}" destId="{B9237D5C-4E62-4DE8-BF03-80996E7415E2}" srcOrd="2" destOrd="0" parTransId="{9A582CE4-8989-4D9C-AC7E-616D1C4C7295}" sibTransId="{3BF20113-56CF-4AA0-956F-BE8162E0823E}"/>
    <dgm:cxn modelId="{A627C046-0F23-445F-9226-06311CE5F797}" srcId="{273DC7B7-018B-4147-BE27-41F01875FF28}" destId="{6FEEE296-053B-4453-B5E1-92668600ADEE}" srcOrd="4" destOrd="0" parTransId="{1E88B36C-25B6-43C6-93F0-34BCAF31E9D2}" sibTransId="{04617904-4CF3-46FF-ABE4-73221E32AB07}"/>
    <dgm:cxn modelId="{6CFDD34B-DC24-49E8-83B3-E67F704604B8}" srcId="{273DC7B7-018B-4147-BE27-41F01875FF28}" destId="{4F7B67BB-D5F2-41C5-AFF1-2ABA9FE82973}" srcOrd="1" destOrd="0" parTransId="{DCF1D751-FA74-4907-B936-5B6E7C9408EE}" sibTransId="{A3ECB2C7-3718-4A8A-82BA-166F0D39DA2E}"/>
    <dgm:cxn modelId="{11B7DA70-633E-4072-85C8-53E4586368D5}" srcId="{273DC7B7-018B-4147-BE27-41F01875FF28}" destId="{4E9487FA-2F2D-4FCF-8EF6-DA9CC939A205}" srcOrd="0" destOrd="0" parTransId="{BBA65D99-1874-4383-A802-421252C040D7}" sibTransId="{A114E7E5-C218-4542-BBA6-0AF74C059DC2}"/>
    <dgm:cxn modelId="{3EED8089-BAD4-43A8-8493-5A2D88CB4190}" type="presOf" srcId="{6FEEE296-053B-4453-B5E1-92668600ADEE}" destId="{2C359118-D9C6-41A2-BD34-BDC23CE7B799}" srcOrd="0" destOrd="0" presId="urn:microsoft.com/office/officeart/2005/8/layout/default"/>
    <dgm:cxn modelId="{7A3725C4-8DC0-4261-9F1A-9C837334B15F}" type="presOf" srcId="{273DC7B7-018B-4147-BE27-41F01875FF28}" destId="{2B9B20BE-283C-4417-8BAF-9C78EF505BC3}" srcOrd="0" destOrd="0" presId="urn:microsoft.com/office/officeart/2005/8/layout/default"/>
    <dgm:cxn modelId="{327E79E5-6BCB-4EB0-B317-56B9D4C000C1}" type="presOf" srcId="{C50A82E8-8EB8-4FC3-BA5D-307B160F07DE}" destId="{903BE67B-3C58-4358-BB6B-E3879E41D9BE}" srcOrd="0" destOrd="0" presId="urn:microsoft.com/office/officeart/2005/8/layout/default"/>
    <dgm:cxn modelId="{699E181B-2325-47B5-AF4E-7A42DEB2FACB}" type="presParOf" srcId="{2B9B20BE-283C-4417-8BAF-9C78EF505BC3}" destId="{3D1A3349-B58D-4F33-B9ED-872AAED7DB96}" srcOrd="0" destOrd="0" presId="urn:microsoft.com/office/officeart/2005/8/layout/default"/>
    <dgm:cxn modelId="{7CDF6AF5-4FCE-4D3F-A183-177670D1111A}" type="presParOf" srcId="{2B9B20BE-283C-4417-8BAF-9C78EF505BC3}" destId="{3CA40340-AA84-4E3C-9C50-2D433055E940}" srcOrd="1" destOrd="0" presId="urn:microsoft.com/office/officeart/2005/8/layout/default"/>
    <dgm:cxn modelId="{65AD25CB-82AF-4795-A33F-ADA88CCE994A}" type="presParOf" srcId="{2B9B20BE-283C-4417-8BAF-9C78EF505BC3}" destId="{FB1185D6-F471-4BB8-A628-1851F99EE64B}" srcOrd="2" destOrd="0" presId="urn:microsoft.com/office/officeart/2005/8/layout/default"/>
    <dgm:cxn modelId="{09D5DC9D-1A62-4465-A089-E19AD5016C1C}" type="presParOf" srcId="{2B9B20BE-283C-4417-8BAF-9C78EF505BC3}" destId="{4AB93C02-94FF-4960-8FAB-6EE31C3C818F}" srcOrd="3" destOrd="0" presId="urn:microsoft.com/office/officeart/2005/8/layout/default"/>
    <dgm:cxn modelId="{A4216FA0-A83E-439E-8ADE-303FDF9BAFA7}" type="presParOf" srcId="{2B9B20BE-283C-4417-8BAF-9C78EF505BC3}" destId="{C06A6C92-18CF-4903-BA09-F92E887751F0}" srcOrd="4" destOrd="0" presId="urn:microsoft.com/office/officeart/2005/8/layout/default"/>
    <dgm:cxn modelId="{80331CFC-0889-42C1-8846-53D241F5F07E}" type="presParOf" srcId="{2B9B20BE-283C-4417-8BAF-9C78EF505BC3}" destId="{706FE308-5719-4F22-8B2D-BF5A12541F97}" srcOrd="5" destOrd="0" presId="urn:microsoft.com/office/officeart/2005/8/layout/default"/>
    <dgm:cxn modelId="{098B70F5-4217-4656-8740-31C5004063F0}" type="presParOf" srcId="{2B9B20BE-283C-4417-8BAF-9C78EF505BC3}" destId="{903BE67B-3C58-4358-BB6B-E3879E41D9BE}" srcOrd="6" destOrd="0" presId="urn:microsoft.com/office/officeart/2005/8/layout/default"/>
    <dgm:cxn modelId="{97A60A67-AF40-4F6C-934C-862013E25986}" type="presParOf" srcId="{2B9B20BE-283C-4417-8BAF-9C78EF505BC3}" destId="{D65F98AB-DA47-43D1-BAFB-1D3B293B2A7C}" srcOrd="7" destOrd="0" presId="urn:microsoft.com/office/officeart/2005/8/layout/default"/>
    <dgm:cxn modelId="{9B2D2965-DE26-44C9-BFDD-6B02A38B936D}" type="presParOf" srcId="{2B9B20BE-283C-4417-8BAF-9C78EF505BC3}" destId="{2C359118-D9C6-41A2-BD34-BDC23CE7B799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6C7592-1A54-4C3B-8F4A-3E80CFFAB120}">
      <dsp:nvSpPr>
        <dsp:cNvPr id="0" name=""/>
        <dsp:cNvSpPr/>
      </dsp:nvSpPr>
      <dsp:spPr>
        <a:xfrm>
          <a:off x="269955" y="3019"/>
          <a:ext cx="2916484" cy="174989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500" kern="1200"/>
            <a:t>Unit Test</a:t>
          </a:r>
          <a:endParaRPr lang="en-US" sz="3500" kern="1200"/>
        </a:p>
      </dsp:txBody>
      <dsp:txXfrm>
        <a:off x="269955" y="3019"/>
        <a:ext cx="2916484" cy="1749890"/>
      </dsp:txXfrm>
    </dsp:sp>
    <dsp:sp modelId="{ECE2D514-50C8-4289-8CBD-88EB7CDDA6A7}">
      <dsp:nvSpPr>
        <dsp:cNvPr id="0" name=""/>
        <dsp:cNvSpPr/>
      </dsp:nvSpPr>
      <dsp:spPr>
        <a:xfrm>
          <a:off x="3478089" y="3019"/>
          <a:ext cx="2916484" cy="174989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500" kern="1200"/>
            <a:t>Widget Tests für UI-Komponenten</a:t>
          </a:r>
          <a:endParaRPr lang="en-US" sz="3500" kern="1200"/>
        </a:p>
      </dsp:txBody>
      <dsp:txXfrm>
        <a:off x="3478089" y="3019"/>
        <a:ext cx="2916484" cy="1749890"/>
      </dsp:txXfrm>
    </dsp:sp>
    <dsp:sp modelId="{B6EC3649-EDE9-4E34-9C4E-97D6644C7618}">
      <dsp:nvSpPr>
        <dsp:cNvPr id="0" name=""/>
        <dsp:cNvSpPr/>
      </dsp:nvSpPr>
      <dsp:spPr>
        <a:xfrm>
          <a:off x="6686222" y="3019"/>
          <a:ext cx="2916484" cy="174989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500" kern="1200"/>
            <a:t>Integration Tests (Feature File Tests)</a:t>
          </a:r>
          <a:endParaRPr lang="en-US" sz="3500" kern="1200"/>
        </a:p>
      </dsp:txBody>
      <dsp:txXfrm>
        <a:off x="6686222" y="3019"/>
        <a:ext cx="2916484" cy="1749890"/>
      </dsp:txXfrm>
    </dsp:sp>
    <dsp:sp modelId="{BD18D18F-776D-450E-A82E-7B2BB1AE48B0}">
      <dsp:nvSpPr>
        <dsp:cNvPr id="0" name=""/>
        <dsp:cNvSpPr/>
      </dsp:nvSpPr>
      <dsp:spPr>
        <a:xfrm>
          <a:off x="1874022" y="2044559"/>
          <a:ext cx="2916484" cy="174989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500" kern="1200"/>
            <a:t>API-Tests</a:t>
          </a:r>
          <a:endParaRPr lang="en-US" sz="3500" kern="1200"/>
        </a:p>
      </dsp:txBody>
      <dsp:txXfrm>
        <a:off x="1874022" y="2044559"/>
        <a:ext cx="2916484" cy="1749890"/>
      </dsp:txXfrm>
    </dsp:sp>
    <dsp:sp modelId="{3DE7637B-14EB-4F92-B7B0-57EF37D1C0E1}">
      <dsp:nvSpPr>
        <dsp:cNvPr id="0" name=""/>
        <dsp:cNvSpPr/>
      </dsp:nvSpPr>
      <dsp:spPr>
        <a:xfrm>
          <a:off x="5082155" y="2044559"/>
          <a:ext cx="2916484" cy="174989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500" kern="1200"/>
            <a:t>Installation Test</a:t>
          </a:r>
          <a:endParaRPr lang="en-US" sz="3500" kern="1200"/>
        </a:p>
      </dsp:txBody>
      <dsp:txXfrm>
        <a:off x="5082155" y="2044559"/>
        <a:ext cx="2916484" cy="17498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290EEB-3989-4E31-A786-946F6DE96143}">
      <dsp:nvSpPr>
        <dsp:cNvPr id="0" name=""/>
        <dsp:cNvSpPr/>
      </dsp:nvSpPr>
      <dsp:spPr>
        <a:xfrm>
          <a:off x="339344" y="859867"/>
          <a:ext cx="1056181" cy="105618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A6DD60-E6EE-4D24-B413-DDDF089BF41A}">
      <dsp:nvSpPr>
        <dsp:cNvPr id="0" name=""/>
        <dsp:cNvSpPr/>
      </dsp:nvSpPr>
      <dsp:spPr>
        <a:xfrm>
          <a:off x="564432" y="1084955"/>
          <a:ext cx="606005" cy="6060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5549C1-E929-40AF-BC71-7B85D2578369}">
      <dsp:nvSpPr>
        <dsp:cNvPr id="0" name=""/>
        <dsp:cNvSpPr/>
      </dsp:nvSpPr>
      <dsp:spPr>
        <a:xfrm>
          <a:off x="1712" y="2245024"/>
          <a:ext cx="1731445" cy="69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400" kern="1200"/>
            <a:t>Steigerung der Softwarequalität</a:t>
          </a:r>
          <a:endParaRPr lang="en-US" sz="1400" kern="1200"/>
        </a:p>
      </dsp:txBody>
      <dsp:txXfrm>
        <a:off x="1712" y="2245024"/>
        <a:ext cx="1731445" cy="692578"/>
      </dsp:txXfrm>
    </dsp:sp>
    <dsp:sp modelId="{26C075FE-2CDC-4F7B-BA75-F3A5FDAC046F}">
      <dsp:nvSpPr>
        <dsp:cNvPr id="0" name=""/>
        <dsp:cNvSpPr/>
      </dsp:nvSpPr>
      <dsp:spPr>
        <a:xfrm>
          <a:off x="2373792" y="859867"/>
          <a:ext cx="1056181" cy="105618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D603E0-5228-4188-BC1A-99133DA2782D}">
      <dsp:nvSpPr>
        <dsp:cNvPr id="0" name=""/>
        <dsp:cNvSpPr/>
      </dsp:nvSpPr>
      <dsp:spPr>
        <a:xfrm>
          <a:off x="2598880" y="1084955"/>
          <a:ext cx="606005" cy="6060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1E041C-D510-4819-93AE-FFA8BD2AC92F}">
      <dsp:nvSpPr>
        <dsp:cNvPr id="0" name=""/>
        <dsp:cNvSpPr/>
      </dsp:nvSpPr>
      <dsp:spPr>
        <a:xfrm>
          <a:off x="2036160" y="2245024"/>
          <a:ext cx="1731445" cy="69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400" kern="1200"/>
            <a:t>Automatisierung von manuellen Arbeitsschritten</a:t>
          </a:r>
          <a:endParaRPr lang="en-US" sz="1400" kern="1200"/>
        </a:p>
      </dsp:txBody>
      <dsp:txXfrm>
        <a:off x="2036160" y="2245024"/>
        <a:ext cx="1731445" cy="692578"/>
      </dsp:txXfrm>
    </dsp:sp>
    <dsp:sp modelId="{B7967BDF-0059-4BEA-81C9-39CCD918D9F2}">
      <dsp:nvSpPr>
        <dsp:cNvPr id="0" name=""/>
        <dsp:cNvSpPr/>
      </dsp:nvSpPr>
      <dsp:spPr>
        <a:xfrm>
          <a:off x="4408240" y="859867"/>
          <a:ext cx="1056181" cy="105618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E19F0D-E31B-485E-8265-D0E536ED6962}">
      <dsp:nvSpPr>
        <dsp:cNvPr id="0" name=""/>
        <dsp:cNvSpPr/>
      </dsp:nvSpPr>
      <dsp:spPr>
        <a:xfrm>
          <a:off x="4633328" y="1084955"/>
          <a:ext cx="606005" cy="6060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292D01-BDE0-4546-98D2-6301CE7F91B8}">
      <dsp:nvSpPr>
        <dsp:cNvPr id="0" name=""/>
        <dsp:cNvSpPr/>
      </dsp:nvSpPr>
      <dsp:spPr>
        <a:xfrm>
          <a:off x="4070608" y="2245024"/>
          <a:ext cx="1731445" cy="69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400" kern="1200"/>
            <a:t>Sicherung der Qualität</a:t>
          </a:r>
          <a:endParaRPr lang="en-US" sz="1400" kern="1200"/>
        </a:p>
      </dsp:txBody>
      <dsp:txXfrm>
        <a:off x="4070608" y="2245024"/>
        <a:ext cx="1731445" cy="692578"/>
      </dsp:txXfrm>
    </dsp:sp>
    <dsp:sp modelId="{19E13E5A-1AAE-4B0F-80EE-44492824ED44}">
      <dsp:nvSpPr>
        <dsp:cNvPr id="0" name=""/>
        <dsp:cNvSpPr/>
      </dsp:nvSpPr>
      <dsp:spPr>
        <a:xfrm>
          <a:off x="6442688" y="859867"/>
          <a:ext cx="1056181" cy="105618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5F062F-3038-46CA-B5EC-409F26FFB175}">
      <dsp:nvSpPr>
        <dsp:cNvPr id="0" name=""/>
        <dsp:cNvSpPr/>
      </dsp:nvSpPr>
      <dsp:spPr>
        <a:xfrm>
          <a:off x="6667776" y="1084955"/>
          <a:ext cx="606005" cy="60600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1BCE6E-49BF-42BF-B7F2-D2CA144568E4}">
      <dsp:nvSpPr>
        <dsp:cNvPr id="0" name=""/>
        <dsp:cNvSpPr/>
      </dsp:nvSpPr>
      <dsp:spPr>
        <a:xfrm>
          <a:off x="6105057" y="2245024"/>
          <a:ext cx="1731445" cy="69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400" kern="1200"/>
            <a:t>Tools: Github Actions, Codecov</a:t>
          </a:r>
          <a:endParaRPr lang="en-US" sz="1400" kern="1200"/>
        </a:p>
      </dsp:txBody>
      <dsp:txXfrm>
        <a:off x="6105057" y="2245024"/>
        <a:ext cx="1731445" cy="692578"/>
      </dsp:txXfrm>
    </dsp:sp>
    <dsp:sp modelId="{65EF092A-D357-4B07-A4F2-83A84E2A4266}">
      <dsp:nvSpPr>
        <dsp:cNvPr id="0" name=""/>
        <dsp:cNvSpPr/>
      </dsp:nvSpPr>
      <dsp:spPr>
        <a:xfrm>
          <a:off x="8477137" y="859867"/>
          <a:ext cx="1056181" cy="105618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014D9C-0B25-4EB8-9B79-8A82390F3AFE}">
      <dsp:nvSpPr>
        <dsp:cNvPr id="0" name=""/>
        <dsp:cNvSpPr/>
      </dsp:nvSpPr>
      <dsp:spPr>
        <a:xfrm>
          <a:off x="8702225" y="1084955"/>
          <a:ext cx="606005" cy="60600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EB46D0-4D96-4BF5-8F3F-9A18E5F8FED4}">
      <dsp:nvSpPr>
        <dsp:cNvPr id="0" name=""/>
        <dsp:cNvSpPr/>
      </dsp:nvSpPr>
      <dsp:spPr>
        <a:xfrm>
          <a:off x="8139505" y="2245024"/>
          <a:ext cx="1731445" cy="69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400" kern="1200"/>
            <a:t>Automatisierte Tests, Builds</a:t>
          </a:r>
          <a:endParaRPr lang="en-US" sz="1400" kern="1200"/>
        </a:p>
      </dsp:txBody>
      <dsp:txXfrm>
        <a:off x="8139505" y="2245024"/>
        <a:ext cx="1731445" cy="6925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1A3349-B58D-4F33-B9ED-872AAED7DB96}">
      <dsp:nvSpPr>
        <dsp:cNvPr id="0" name=""/>
        <dsp:cNvSpPr/>
      </dsp:nvSpPr>
      <dsp:spPr>
        <a:xfrm>
          <a:off x="269955" y="3019"/>
          <a:ext cx="2916484" cy="174989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Flutter zum Entwickeln der App</a:t>
          </a:r>
          <a:endParaRPr lang="en-US" sz="2000" kern="1200"/>
        </a:p>
      </dsp:txBody>
      <dsp:txXfrm>
        <a:off x="269955" y="3019"/>
        <a:ext cx="2916484" cy="1749890"/>
      </dsp:txXfrm>
    </dsp:sp>
    <dsp:sp modelId="{FB1185D6-F471-4BB8-A628-1851F99EE64B}">
      <dsp:nvSpPr>
        <dsp:cNvPr id="0" name=""/>
        <dsp:cNvSpPr/>
      </dsp:nvSpPr>
      <dsp:spPr>
        <a:xfrm>
          <a:off x="3478089" y="3019"/>
          <a:ext cx="2916484" cy="174989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IDE Visual Studio Code mit Anbindung an Jira und Git</a:t>
          </a:r>
          <a:endParaRPr lang="en-US" sz="2000" kern="1200"/>
        </a:p>
      </dsp:txBody>
      <dsp:txXfrm>
        <a:off x="3478089" y="3019"/>
        <a:ext cx="2916484" cy="1749890"/>
      </dsp:txXfrm>
    </dsp:sp>
    <dsp:sp modelId="{C06A6C92-18CF-4903-BA09-F92E887751F0}">
      <dsp:nvSpPr>
        <dsp:cNvPr id="0" name=""/>
        <dsp:cNvSpPr/>
      </dsp:nvSpPr>
      <dsp:spPr>
        <a:xfrm>
          <a:off x="6686222" y="3019"/>
          <a:ext cx="2916484" cy="174989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MySQL für die Datenbank und </a:t>
          </a:r>
          <a:r>
            <a:rPr lang="de-DE" sz="2000" kern="1200" err="1"/>
            <a:t>Loopback</a:t>
          </a:r>
          <a:r>
            <a:rPr lang="de-DE" sz="2000" kern="1200"/>
            <a:t>, Linux Server (Docker) und Node.JS fürs Backend</a:t>
          </a:r>
          <a:endParaRPr lang="en-US" sz="2000" kern="1200"/>
        </a:p>
      </dsp:txBody>
      <dsp:txXfrm>
        <a:off x="6686222" y="3019"/>
        <a:ext cx="2916484" cy="1749890"/>
      </dsp:txXfrm>
    </dsp:sp>
    <dsp:sp modelId="{903BE67B-3C58-4358-BB6B-E3879E41D9BE}">
      <dsp:nvSpPr>
        <dsp:cNvPr id="0" name=""/>
        <dsp:cNvSpPr/>
      </dsp:nvSpPr>
      <dsp:spPr>
        <a:xfrm>
          <a:off x="1874022" y="2044559"/>
          <a:ext cx="2916484" cy="174989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err="1"/>
            <a:t>ArduinoIDE</a:t>
          </a:r>
          <a:r>
            <a:rPr lang="de-DE" sz="2000" kern="1200"/>
            <a:t> für die ESPs</a:t>
          </a:r>
          <a:endParaRPr lang="en-US" sz="2000" kern="1200"/>
        </a:p>
      </dsp:txBody>
      <dsp:txXfrm>
        <a:off x="1874022" y="2044559"/>
        <a:ext cx="2916484" cy="1749890"/>
      </dsp:txXfrm>
    </dsp:sp>
    <dsp:sp modelId="{2C359118-D9C6-41A2-BD34-BDC23CE7B799}">
      <dsp:nvSpPr>
        <dsp:cNvPr id="0" name=""/>
        <dsp:cNvSpPr/>
      </dsp:nvSpPr>
      <dsp:spPr>
        <a:xfrm>
          <a:off x="5082155" y="2044559"/>
          <a:ext cx="2916484" cy="174989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err="1"/>
            <a:t>Git</a:t>
          </a:r>
          <a:r>
            <a:rPr lang="de-DE" sz="1900" kern="1200"/>
            <a:t>  zur Versionskontrolle und Dokumentation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(</a:t>
          </a:r>
          <a:r>
            <a:rPr lang="de-DE" sz="1100" kern="1200">
              <a:hlinkClick xmlns:r="http://schemas.openxmlformats.org/officeDocument/2006/relationships" r:id="rId1"/>
            </a:rPr>
            <a:t>https://github.com/jdk-21/lazyplants</a:t>
          </a:r>
          <a:r>
            <a:rPr lang="de-DE" sz="1100" kern="1200"/>
            <a:t>)</a:t>
          </a:r>
          <a:endParaRPr lang="en-US" sz="1100" kern="1200"/>
        </a:p>
      </dsp:txBody>
      <dsp:txXfrm>
        <a:off x="5082155" y="2044559"/>
        <a:ext cx="2916484" cy="17498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93D279-07DF-4EE9-B68C-953776AFFD9A}" type="datetimeFigureOut">
              <a:rPr lang="de-DE" smtClean="0"/>
              <a:t>16.06.2021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96FB8E-F919-4FFE-A597-1BC71AEEBF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4814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Dominik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6FB8E-F919-4FFE-A597-1BC71AEEBFB0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293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Patrick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6FB8E-F919-4FFE-A597-1BC71AEEBFB0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854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Patrick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MVC </a:t>
            </a:r>
            <a:r>
              <a:rPr lang="de-DE" dirty="0">
                <a:sym typeface="Wingdings" panose="05000000000000000000" pitchFamily="2" charset="2"/>
              </a:rPr>
              <a:t> Model-View-</a:t>
            </a:r>
            <a:r>
              <a:rPr lang="de-DE" dirty="0" err="1">
                <a:sym typeface="Wingdings" panose="05000000000000000000" pitchFamily="2" charset="2"/>
              </a:rPr>
              <a:t>Controll</a:t>
            </a:r>
            <a:endParaRPr lang="de-DE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r>
              <a:rPr lang="de-DE" dirty="0" err="1"/>
              <a:t>Loopback</a:t>
            </a:r>
            <a:r>
              <a:rPr lang="de-DE" dirty="0"/>
              <a:t> ist schon so aufgebaut (View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Api</a:t>
            </a:r>
            <a:r>
              <a:rPr lang="de-DE" dirty="0">
                <a:sym typeface="Wingdings" panose="05000000000000000000" pitchFamily="2" charset="2"/>
              </a:rPr>
              <a:t> Explorer Controller  API Model  MySQL DB</a:t>
            </a:r>
            <a:r>
              <a:rPr lang="de-DE" dirty="0"/>
              <a:t>) und unsere App wurde auch so realisiert. </a:t>
            </a:r>
          </a:p>
          <a:p>
            <a:r>
              <a:rPr lang="de-DE"/>
              <a:t>View </a:t>
            </a:r>
            <a:r>
              <a:rPr lang="de-DE">
                <a:sym typeface="Wingdings" panose="05000000000000000000" pitchFamily="2" charset="2"/>
              </a:rPr>
              <a:t> UI Controller  API Connector Model  lokale DB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6FB8E-F919-4FFE-A597-1BC71AEEBFB0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7345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Patrick</a:t>
            </a:r>
          </a:p>
          <a:p>
            <a:r>
              <a:rPr lang="de-DE" dirty="0"/>
              <a:t>Durch die Zuordnung der Arbeitszeit zu den Einzelnen Jira Tickets kann ein Workflow Diagramm erstellt werden. </a:t>
            </a:r>
          </a:p>
          <a:p>
            <a:r>
              <a:rPr lang="de-DE" dirty="0"/>
              <a:t>So kann Dokumentiert werden wie viel Arbeitszeit von wem für welchen Part benötigt wurde.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6FB8E-F919-4FFE-A597-1BC71AEEBFB0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116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Patrick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6FB8E-F919-4FFE-A597-1BC71AEEBFB0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4791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Patrick</a:t>
            </a:r>
          </a:p>
          <a:p>
            <a:pPr marL="171450" indent="-171450">
              <a:buFontTx/>
              <a:buChar char="-"/>
            </a:pPr>
            <a:r>
              <a:rPr lang="de-DE"/>
              <a:t>Einfache Skalierbarkeit</a:t>
            </a:r>
          </a:p>
          <a:p>
            <a:pPr marL="171450" indent="-171450">
              <a:buFontTx/>
              <a:buChar char="-"/>
            </a:pPr>
            <a:r>
              <a:rPr lang="de-DE"/>
              <a:t>Ein Code Teil in mehrere Unterklassen aufgeteilt diese wiederverwenden können</a:t>
            </a:r>
          </a:p>
          <a:p>
            <a:pPr marL="0" indent="0">
              <a:buFontTx/>
              <a:buNone/>
            </a:pPr>
            <a:r>
              <a:rPr lang="de-DE">
                <a:sym typeface="Wingdings" panose="05000000000000000000" pitchFamily="2" charset="2"/>
              </a:rPr>
              <a:t> Reduzierung der Code Redundanz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6FB8E-F919-4FFE-A597-1BC71AEEBFB0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5265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Nutzen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auch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Codacy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aber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bisher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kein</a:t>
            </a:r>
            <a:r>
              <a:rPr lang="en-US" dirty="0">
                <a:cs typeface="Calibri"/>
              </a:rPr>
              <a:t> Dart Support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6FB8E-F919-4FFE-A597-1BC71AEEBFB0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474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/>
            <a:r>
              <a:rPr lang="de-DE" sz="1200"/>
              <a:t>Jonathan</a:t>
            </a:r>
          </a:p>
          <a:p>
            <a:pPr marL="457200" indent="-457200"/>
            <a:endParaRPr lang="de-DE" sz="1200"/>
          </a:p>
          <a:p>
            <a:pPr marL="457200" indent="-457200"/>
            <a:r>
              <a:rPr lang="de-DE" sz="1200"/>
              <a:t>- Stellt sicher, dass implementierte Funktionen wie geplant funktionieren</a:t>
            </a:r>
          </a:p>
          <a:p>
            <a:pPr marL="457200" indent="-457200"/>
            <a:r>
              <a:rPr lang="de-DE" sz="1200"/>
              <a:t>- Mit Feature-Dateien können wir unsere Use Cases testen</a:t>
            </a:r>
          </a:p>
          <a:p>
            <a:pPr marL="171450" indent="-171450">
              <a:buFontTx/>
              <a:buChar char="-"/>
            </a:pPr>
            <a:r>
              <a:rPr lang="de-DE"/>
              <a:t>Laufen automatisiert ab</a:t>
            </a:r>
          </a:p>
          <a:p>
            <a:pPr marL="171450" indent="-171450">
              <a:buFontTx/>
              <a:buChar char="-"/>
            </a:pPr>
            <a:r>
              <a:rPr lang="de-DE"/>
              <a:t>Und sichern die Qualität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6FB8E-F919-4FFE-A597-1BC71AEEBFB0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84388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/>
              <a:t>Jonathan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6FB8E-F919-4FFE-A597-1BC71AEEBFB0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05079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/>
              <a:t>Jonathan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6FB8E-F919-4FFE-A597-1BC71AEEBFB0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9025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Dominik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6FB8E-F919-4FFE-A597-1BC71AEEBFB0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8532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Dominik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6FB8E-F919-4FFE-A597-1BC71AEEBFB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06051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Patrick</a:t>
            </a:r>
          </a:p>
          <a:p>
            <a:r>
              <a:rPr lang="de-DE"/>
              <a:t>Um Feedback und weitere Impulse zu erhalten Posten wir wöchentlich unseren Arbeitsfortschritt in unserem Block.</a:t>
            </a:r>
          </a:p>
          <a:p>
            <a:r>
              <a:rPr lang="de-DE"/>
              <a:t>Dieses Feedback hilft dabei Fehler aufzudecken und Optimierungen Vornehmen zu können.</a:t>
            </a:r>
          </a:p>
          <a:p>
            <a:r>
              <a:rPr lang="de-DE"/>
              <a:t>Entscheidung für </a:t>
            </a:r>
            <a:r>
              <a:rPr lang="de-DE" err="1"/>
              <a:t>Worlpress</a:t>
            </a:r>
            <a:r>
              <a:rPr lang="de-DE"/>
              <a:t>, da sehr einfach zu handhaben ohne große </a:t>
            </a:r>
            <a:r>
              <a:rPr lang="de-DE" err="1"/>
              <a:t>einarbeitung</a:t>
            </a:r>
            <a:r>
              <a:rPr lang="de-DE"/>
              <a:t>.</a:t>
            </a:r>
          </a:p>
          <a:p>
            <a:endParaRPr lang="de-DE"/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6FB8E-F919-4FFE-A597-1BC71AEEBFB0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8569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Patrick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6FB8E-F919-4FFE-A597-1BC71AEEBFB0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6208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Dominik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6FB8E-F919-4FFE-A597-1BC71AEEBFB0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718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Dominik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6FB8E-F919-4FFE-A597-1BC71AEEBFB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001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Dominik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E0065-95BA-4917-9371-A36DF3E1052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1040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Dominik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6FB8E-F919-4FFE-A597-1BC71AEEBFB0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7896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Dominik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6FB8E-F919-4FFE-A597-1BC71AEEBFB0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9808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Dominik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6FB8E-F919-4FFE-A597-1BC71AEEBFB0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7222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dirty="0"/>
              <a:t>Patrick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dirty="0"/>
              <a:t>Ui Framework Flutter  mit Programsprache Dart– zum Entwickeln der App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de-DE" sz="1600" dirty="0">
                <a:sym typeface="Wingdings" panose="05000000000000000000" pitchFamily="2" charset="2"/>
              </a:rPr>
              <a:t>Open Source / eine </a:t>
            </a:r>
            <a:r>
              <a:rPr lang="de-DE" sz="1600" dirty="0" err="1">
                <a:sym typeface="Wingdings" panose="05000000000000000000" pitchFamily="2" charset="2"/>
              </a:rPr>
              <a:t>Codebase</a:t>
            </a:r>
            <a:r>
              <a:rPr lang="de-DE" sz="1600" dirty="0">
                <a:sym typeface="Wingdings" panose="05000000000000000000" pitchFamily="2" charset="2"/>
              </a:rPr>
              <a:t> für Android, iOS und Web</a:t>
            </a:r>
            <a:endParaRPr lang="de-DE" sz="16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dirty="0"/>
              <a:t>IDE Visual Studio Code mit </a:t>
            </a:r>
            <a:r>
              <a:rPr lang="de-DE" sz="1600" dirty="0" err="1"/>
              <a:t>Git</a:t>
            </a:r>
            <a:r>
              <a:rPr lang="de-DE" sz="1600" dirty="0"/>
              <a:t>, Jira und Arduino </a:t>
            </a:r>
            <a:r>
              <a:rPr lang="de-DE" sz="1600" dirty="0" err="1"/>
              <a:t>Extention</a:t>
            </a:r>
            <a:endParaRPr lang="de-DE" sz="16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dirty="0" err="1"/>
              <a:t>Loopback</a:t>
            </a:r>
            <a:r>
              <a:rPr lang="de-DE" sz="1600" dirty="0"/>
              <a:t> 4 als Backend-System mit node.js als Framework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dirty="0">
                <a:sym typeface="Wingdings" panose="05000000000000000000" pitchFamily="2" charset="2"/>
              </a:rPr>
              <a:t> Einfache Installation, sehr flexibel, Rollenverteilung, update von LB3 auf 4 wegen der Sicherheit</a:t>
            </a:r>
            <a:endParaRPr lang="de-DE" sz="16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dirty="0"/>
              <a:t>Postman </a:t>
            </a:r>
            <a:r>
              <a:rPr lang="de-DE" sz="1600" dirty="0">
                <a:sym typeface="Wingdings" panose="05000000000000000000" pitchFamily="2" charset="2"/>
              </a:rPr>
              <a:t></a:t>
            </a:r>
            <a:r>
              <a:rPr lang="de-DE" sz="1600" dirty="0"/>
              <a:t> zum Testen der API, open Source, sehr übersichtlich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dirty="0" err="1"/>
              <a:t>ArduinoIDE</a:t>
            </a:r>
            <a:r>
              <a:rPr lang="de-DE" sz="1600" dirty="0"/>
              <a:t> für die Programmierung des ESPs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dirty="0">
                <a:sym typeface="Wingdings" panose="05000000000000000000" pitchFamily="2" charset="2"/>
              </a:rPr>
              <a:t> Von der Hardware vorgegeben</a:t>
            </a:r>
            <a:endParaRPr lang="de-DE" sz="16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dirty="0"/>
              <a:t>Linux Docker Container als Umgebung für das Backend </a:t>
            </a:r>
            <a:r>
              <a:rPr lang="de-DE" sz="1600" dirty="0">
                <a:sym typeface="Wingdings" panose="05000000000000000000" pitchFamily="2" charset="2"/>
              </a:rPr>
              <a:t> da Open Source, effiziente Ressourcen Nutzung, einfach Skalierbar, eine sicher und </a:t>
            </a:r>
            <a:r>
              <a:rPr lang="de-DE" sz="1600" dirty="0" err="1">
                <a:sym typeface="Wingdings" panose="05000000000000000000" pitchFamily="2" charset="2"/>
              </a:rPr>
              <a:t>stabiele</a:t>
            </a:r>
            <a:r>
              <a:rPr lang="de-DE" sz="1600" dirty="0">
                <a:sym typeface="Wingdings" panose="05000000000000000000" pitchFamily="2" charset="2"/>
              </a:rPr>
              <a:t> Umgebung bietet</a:t>
            </a:r>
            <a:endParaRPr lang="de-DE" sz="16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dirty="0"/>
              <a:t>Und MySQL als Datenbank </a:t>
            </a:r>
            <a:r>
              <a:rPr lang="de-DE" sz="1600" dirty="0">
                <a:sym typeface="Wingdings" panose="05000000000000000000" pitchFamily="2" charset="2"/>
              </a:rPr>
              <a:t> </a:t>
            </a:r>
            <a:r>
              <a:rPr lang="de-DE" sz="1600" dirty="0" err="1">
                <a:sym typeface="Wingdings" panose="05000000000000000000" pitchFamily="2" charset="2"/>
              </a:rPr>
              <a:t>OpenSource</a:t>
            </a:r>
            <a:r>
              <a:rPr lang="de-DE" sz="1600" dirty="0">
                <a:sym typeface="Wingdings" panose="05000000000000000000" pitchFamily="2" charset="2"/>
              </a:rPr>
              <a:t> SQL Variante mit einfachem Umgang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dirty="0">
                <a:sym typeface="Wingdings" panose="05000000000000000000" pitchFamily="2" charset="2"/>
              </a:rPr>
              <a:t>Zuvor Mongo DB aber da konnten die Beziehungen der Tabellen nicht korrekt abgebildet werden  Wechsel mit LB4</a:t>
            </a:r>
            <a:endParaRPr lang="en-US" sz="16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dirty="0"/>
              <a:t>Atlassian Jira  zum Dokumentieren der Arbeitsschritte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dirty="0">
                <a:sym typeface="Wingdings" panose="05000000000000000000" pitchFamily="2" charset="2"/>
              </a:rPr>
              <a:t> von der Arbeit gewohnt</a:t>
            </a:r>
            <a:endParaRPr lang="de-DE" sz="16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6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60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6FB8E-F919-4FFE-A597-1BC71AEEBFB0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91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1476F8F-B889-40FC-BBE2-584C6B80605B}" type="datetimeFigureOut">
              <a:rPr lang="de-DE" smtClean="0"/>
              <a:t>16.06.2021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5DE9330-D119-448B-96EE-6E0588EDA9DE}" type="slidenum">
              <a:rPr lang="de-DE" smtClean="0"/>
              <a:t>‹Nr.›</a:t>
            </a:fld>
            <a:endParaRPr lang="de-DE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506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76F8F-B889-40FC-BBE2-584C6B80605B}" type="datetimeFigureOut">
              <a:rPr lang="de-DE" smtClean="0"/>
              <a:t>16.06.2021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E9330-D119-448B-96EE-6E0588EDA9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2653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76F8F-B889-40FC-BBE2-584C6B80605B}" type="datetimeFigureOut">
              <a:rPr lang="de-DE" smtClean="0"/>
              <a:t>16.06.2021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E9330-D119-448B-96EE-6E0588EDA9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6604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76F8F-B889-40FC-BBE2-584C6B80605B}" type="datetimeFigureOut">
              <a:rPr lang="de-DE" smtClean="0"/>
              <a:t>16.06.2021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E9330-D119-448B-96EE-6E0588EDA9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0339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76F8F-B889-40FC-BBE2-584C6B80605B}" type="datetimeFigureOut">
              <a:rPr lang="de-DE" smtClean="0"/>
              <a:t>16.06.2021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E9330-D119-448B-96EE-6E0588EDA9DE}" type="slidenum">
              <a:rPr lang="de-DE" smtClean="0"/>
              <a:t>‹Nr.›</a:t>
            </a:fld>
            <a:endParaRPr lang="de-DE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387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76F8F-B889-40FC-BBE2-584C6B80605B}" type="datetimeFigureOut">
              <a:rPr lang="de-DE" smtClean="0"/>
              <a:t>16.06.2021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E9330-D119-448B-96EE-6E0588EDA9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1971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76F8F-B889-40FC-BBE2-584C6B80605B}" type="datetimeFigureOut">
              <a:rPr lang="de-DE" smtClean="0"/>
              <a:t>16.06.2021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E9330-D119-448B-96EE-6E0588EDA9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3953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76F8F-B889-40FC-BBE2-584C6B80605B}" type="datetimeFigureOut">
              <a:rPr lang="de-DE" smtClean="0"/>
              <a:t>16.06.2021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E9330-D119-448B-96EE-6E0588EDA9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734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76F8F-B889-40FC-BBE2-584C6B80605B}" type="datetimeFigureOut">
              <a:rPr lang="de-DE" smtClean="0"/>
              <a:t>16.06.2021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E9330-D119-448B-96EE-6E0588EDA9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7696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76F8F-B889-40FC-BBE2-584C6B80605B}" type="datetimeFigureOut">
              <a:rPr lang="de-DE" smtClean="0"/>
              <a:t>16.06.2021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E9330-D119-448B-96EE-6E0588EDA9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1221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76F8F-B889-40FC-BBE2-584C6B80605B}" type="datetimeFigureOut">
              <a:rPr lang="de-DE" smtClean="0"/>
              <a:t>16.06.2021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E9330-D119-448B-96EE-6E0588EDA9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5229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21476F8F-B889-40FC-BBE2-584C6B80605B}" type="datetimeFigureOut">
              <a:rPr lang="de-DE" smtClean="0"/>
              <a:t>16.06.2021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de-DE" err="1"/>
              <a:t>LazyPlants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25DE9330-D119-448B-96EE-6E0588EDA9DE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B845FE6-0748-4819-9022-EE10100AB7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9870" y="269047"/>
            <a:ext cx="1356360" cy="135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966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github.com/jdk-21/lazyplants/wiki/SRS#14-references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hyperlink" Target="https://lazysmartplants.wordpress.com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okoloris19097/LazyPlants.dokumentation/blob/master/SRS.md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D9C33575-9029-42D6-B2C7-DD95CC4756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1" b="285"/>
          <a:stretch/>
        </p:blipFill>
        <p:spPr>
          <a:xfrm>
            <a:off x="141893" y="-22"/>
            <a:ext cx="12191997" cy="685802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3340F80-8949-4DC9-8106-8966BD2D02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6" y="643467"/>
            <a:ext cx="5452529" cy="3569242"/>
          </a:xfrm>
        </p:spPr>
        <p:txBody>
          <a:bodyPr anchor="t">
            <a:normAutofit/>
          </a:bodyPr>
          <a:lstStyle/>
          <a:p>
            <a:pPr algn="r"/>
            <a:r>
              <a:rPr lang="de-DE" sz="6600" err="1">
                <a:solidFill>
                  <a:schemeClr val="bg1"/>
                </a:solidFill>
              </a:rPr>
              <a:t>LazyPlants</a:t>
            </a:r>
            <a:endParaRPr lang="de-DE" sz="6600">
              <a:solidFill>
                <a:schemeClr val="bg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72EFA07-47B2-4491-B327-9D8714BC85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9055" y="4106918"/>
            <a:ext cx="5449479" cy="2107614"/>
          </a:xfrm>
        </p:spPr>
        <p:txBody>
          <a:bodyPr anchor="b">
            <a:normAutofit/>
          </a:bodyPr>
          <a:lstStyle/>
          <a:p>
            <a:pPr algn="r"/>
            <a:r>
              <a:rPr lang="de-DE" sz="2600">
                <a:solidFill>
                  <a:schemeClr val="bg1"/>
                </a:solidFill>
              </a:rPr>
              <a:t>Patrick Luber</a:t>
            </a:r>
          </a:p>
          <a:p>
            <a:pPr algn="r"/>
            <a:r>
              <a:rPr lang="de-DE" sz="2600">
                <a:solidFill>
                  <a:schemeClr val="bg1"/>
                </a:solidFill>
              </a:rPr>
              <a:t>Dominik Klein</a:t>
            </a:r>
          </a:p>
          <a:p>
            <a:pPr algn="r"/>
            <a:r>
              <a:rPr lang="de-DE" sz="2800">
                <a:solidFill>
                  <a:schemeClr val="bg1"/>
                </a:solidFill>
              </a:rPr>
              <a:t>Manuela Kalmbach</a:t>
            </a:r>
            <a:endParaRPr lang="de-DE" sz="2600">
              <a:solidFill>
                <a:schemeClr val="bg1"/>
              </a:solidFill>
            </a:endParaRPr>
          </a:p>
          <a:p>
            <a:pPr algn="r"/>
            <a:r>
              <a:rPr lang="de-DE" sz="2600">
                <a:solidFill>
                  <a:schemeClr val="bg1"/>
                </a:solidFill>
              </a:rPr>
              <a:t>Jonathan-David Kienzle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7363A9D-737A-4968-81E4-8C2D8F7023C9}"/>
              </a:ext>
            </a:extLst>
          </p:cNvPr>
          <p:cNvSpPr txBox="1"/>
          <p:nvPr/>
        </p:nvSpPr>
        <p:spPr>
          <a:xfrm>
            <a:off x="4170663" y="6399089"/>
            <a:ext cx="3850670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de-DE" sz="1600"/>
              <a:t>Software Engineering - Finals -  16.06.2021</a:t>
            </a:r>
          </a:p>
        </p:txBody>
      </p:sp>
    </p:spTree>
    <p:extLst>
      <p:ext uri="{BB962C8B-B14F-4D97-AF65-F5344CB8AC3E}">
        <p14:creationId xmlns:p14="http://schemas.microsoft.com/office/powerpoint/2010/main" val="333225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251C27-E350-4B9E-AB56-43A30B69E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Architektur</a:t>
            </a:r>
          </a:p>
        </p:txBody>
      </p:sp>
      <p:pic>
        <p:nvPicPr>
          <p:cNvPr id="1026" name="Picture 2" descr="Bringing IT consulting of the future to now">
            <a:extLst>
              <a:ext uri="{FF2B5EF4-FFF2-40B4-BE49-F238E27FC236}">
                <a16:creationId xmlns:a16="http://schemas.microsoft.com/office/drawing/2014/main" id="{2F72408A-4760-4D63-83F1-B4AD18B1D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1905000"/>
            <a:ext cx="2235200" cy="2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sual Studio Code - Wikipedia">
            <a:extLst>
              <a:ext uri="{FF2B5EF4-FFF2-40B4-BE49-F238E27FC236}">
                <a16:creationId xmlns:a16="http://schemas.microsoft.com/office/drawing/2014/main" id="{B10C510A-3715-4FC8-BE6E-53199F183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234" y="1843179"/>
            <a:ext cx="1727200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rongLoop - Introducing LoopBack 4 Website">
            <a:extLst>
              <a:ext uri="{FF2B5EF4-FFF2-40B4-BE49-F238E27FC236}">
                <a16:creationId xmlns:a16="http://schemas.microsoft.com/office/drawing/2014/main" id="{F8D36E6D-AED4-4C27-B5EC-CEDB66438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090" y="1575565"/>
            <a:ext cx="2736085" cy="2736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ostman | Version History | MacUpdate">
            <a:extLst>
              <a:ext uri="{FF2B5EF4-FFF2-40B4-BE49-F238E27FC236}">
                <a16:creationId xmlns:a16="http://schemas.microsoft.com/office/drawing/2014/main" id="{EBF594CB-4F37-4137-8EE1-B496BA515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989" y="2066030"/>
            <a:ext cx="1727200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6365AD0-B7A9-4AC0-A3A4-CB8D7700D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0415" y="4295301"/>
            <a:ext cx="1574348" cy="1574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MySQL logo PNG">
            <a:extLst>
              <a:ext uri="{FF2B5EF4-FFF2-40B4-BE49-F238E27FC236}">
                <a16:creationId xmlns:a16="http://schemas.microsoft.com/office/drawing/2014/main" id="{57013BD5-8097-4E29-89AD-9D616A944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523" y="4028441"/>
            <a:ext cx="1727200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ocker logo : histoire, signification et évolution, symbole">
            <a:extLst>
              <a:ext uri="{FF2B5EF4-FFF2-40B4-BE49-F238E27FC236}">
                <a16:creationId xmlns:a16="http://schemas.microsoft.com/office/drawing/2014/main" id="{385777CB-B2A1-4021-8A12-1EDBD4C0E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211" y="4133761"/>
            <a:ext cx="2758592" cy="155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 descr="Ein Bild, das ClipArt enthält.&#10;&#10;Automatisch generierte Beschreibung">
            <a:extLst>
              <a:ext uri="{FF2B5EF4-FFF2-40B4-BE49-F238E27FC236}">
                <a16:creationId xmlns:a16="http://schemas.microsoft.com/office/drawing/2014/main" id="{CE599687-A402-4502-BC0A-5C4C41095E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443" y="4535511"/>
            <a:ext cx="1251584" cy="125158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B28C75C-C0CD-42B6-88B5-78AA0BE04F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822" y="1965960"/>
            <a:ext cx="2073333" cy="2073333"/>
          </a:xfrm>
          <a:prstGeom prst="rect">
            <a:avLst/>
          </a:prstGeom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57C578F-56F3-4E16-9D39-37CD3D741E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1" t="18854" r="20477" b="14950"/>
          <a:stretch/>
        </p:blipFill>
        <p:spPr bwMode="auto">
          <a:xfrm>
            <a:off x="574135" y="4016012"/>
            <a:ext cx="2425693" cy="229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ußzeilenplatzhalter 2">
            <a:extLst>
              <a:ext uri="{FF2B5EF4-FFF2-40B4-BE49-F238E27FC236}">
                <a16:creationId xmlns:a16="http://schemas.microsoft.com/office/drawing/2014/main" id="{44954159-AB9E-4E7D-AB52-8F49E6CA9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</p:spPr>
        <p:txBody>
          <a:bodyPr/>
          <a:lstStyle/>
          <a:p>
            <a:r>
              <a:rPr lang="en-US" err="1"/>
              <a:t>LazyPlants</a:t>
            </a:r>
            <a:endParaRPr lang="en-US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E75E8EC3-2FD5-4747-A37F-DACE53218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530" y="6223828"/>
            <a:ext cx="1706217" cy="365125"/>
          </a:xfrm>
        </p:spPr>
        <p:txBody>
          <a:bodyPr/>
          <a:lstStyle/>
          <a:p>
            <a:fld id="{A7CD31F4-64FA-4BA0-9498-67783267A8C8}" type="slidenum">
              <a:rPr lang="en-US" smtClean="0"/>
              <a:t>10</a:t>
            </a:fld>
            <a:endParaRPr lang="en-US"/>
          </a:p>
        </p:txBody>
      </p:sp>
      <p:sp>
        <p:nvSpPr>
          <p:cNvPr id="15" name="Datumsplatzhalter 6">
            <a:extLst>
              <a:ext uri="{FF2B5EF4-FFF2-40B4-BE49-F238E27FC236}">
                <a16:creationId xmlns:a16="http://schemas.microsoft.com/office/drawing/2014/main" id="{67394705-75CD-431D-8D53-DC6DF0B137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</p:spPr>
        <p:txBody>
          <a:bodyPr/>
          <a:lstStyle/>
          <a:p>
            <a:fld id="{9FB9EED4-A21B-4CDE-841C-416CAF8404BB}" type="datetime1">
              <a:rPr lang="en-US" smtClean="0"/>
              <a:t>6/16/2021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55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0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0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10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10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0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10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10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47A144-BEC3-42B4-95D7-BB1ADB029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Version Control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3FC689-6217-440D-9A19-F3620F3FB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9990220" cy="4038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err="1"/>
              <a:t>Git</a:t>
            </a:r>
            <a:r>
              <a:rPr lang="de-DE"/>
              <a:t> zur Versionskontrolle</a:t>
            </a:r>
          </a:p>
          <a:p>
            <a:r>
              <a:rPr lang="de-DE"/>
              <a:t>Kann direkt in die IDE integriert werden</a:t>
            </a:r>
          </a:p>
          <a:p>
            <a:r>
              <a:rPr lang="de-DE"/>
              <a:t>Versionskontrolle und verschiedene </a:t>
            </a:r>
            <a:r>
              <a:rPr lang="de-DE" err="1"/>
              <a:t>Branches</a:t>
            </a:r>
            <a:r>
              <a:rPr lang="de-DE"/>
              <a:t> erleichtert die Zusammenarbeit innerhalb des Teams</a:t>
            </a:r>
          </a:p>
          <a:p>
            <a:r>
              <a:rPr lang="de-DE"/>
              <a:t>Für jedes Feature  ein eigener Branch</a:t>
            </a:r>
          </a:p>
          <a:p>
            <a:r>
              <a:rPr lang="de-DE"/>
              <a:t>Jira-</a:t>
            </a:r>
            <a:r>
              <a:rPr lang="de-DE" err="1"/>
              <a:t>Issues</a:t>
            </a:r>
            <a:r>
              <a:rPr lang="de-DE"/>
              <a:t> mit </a:t>
            </a:r>
            <a:r>
              <a:rPr lang="de-DE" err="1"/>
              <a:t>Git</a:t>
            </a:r>
            <a:r>
              <a:rPr lang="de-DE"/>
              <a:t> verknüpft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A75E7EC-7BB0-481F-97F1-CFFBE68C7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LazyPlants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C7EEF66-37A4-4486-82D9-DB478E6CF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11</a:t>
            </a:fld>
            <a:endParaRPr lang="en-US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2AAB4ACA-CE24-4D4B-B6E5-8F1DE0493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5D1B9-5BA2-423A-9FD9-B4FE9769F05C}" type="datetime1">
              <a:rPr lang="en-US" smtClean="0"/>
              <a:t>6/16/2021</a:t>
            </a:fld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2C23D7A-CC5B-41E0-9B72-B44C2BB6C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229" y="3882909"/>
            <a:ext cx="5354664" cy="221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488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98D39B-560A-4184-80FA-4F96F1A33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+mj-lt"/>
                <a:cs typeface="+mj-lt"/>
              </a:rPr>
              <a:t>Architektur - MVC</a:t>
            </a:r>
            <a:endParaRPr lang="de-DE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DA43CA90-FC8D-4CA7-8E45-2CD0C8745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88085" y="1713497"/>
            <a:ext cx="5992728" cy="4836694"/>
          </a:xfr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16704CE-FA46-47B5-8803-249390F5D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/>
              <a:t>LazyPlants</a:t>
            </a:r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99F783-73C1-40FA-8F9E-CB7D06956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12</a:t>
            </a:fld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6E248D3-D619-4046-B96F-C4E1962AA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9EED4-A21B-4CDE-841C-416CAF8404BB}" type="datetime1">
              <a:rPr lang="en-US" smtClean="0"/>
              <a:t>6/16/2021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55736F3-D294-4BCF-83D8-8633FA398B2B}"/>
              </a:ext>
            </a:extLst>
          </p:cNvPr>
          <p:cNvSpPr txBox="1"/>
          <p:nvPr/>
        </p:nvSpPr>
        <p:spPr>
          <a:xfrm>
            <a:off x="8666922" y="3755227"/>
            <a:ext cx="2281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B050"/>
                </a:solidFill>
              </a:rPr>
              <a:t>Backend: API Explorer</a:t>
            </a:r>
          </a:p>
          <a:p>
            <a:r>
              <a:rPr lang="de-DE" dirty="0">
                <a:solidFill>
                  <a:srgbClr val="00B050"/>
                </a:solidFill>
              </a:rPr>
              <a:t>APP: UI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DBD227D-EB7C-48B1-B11B-A9DC05A082CC}"/>
              </a:ext>
            </a:extLst>
          </p:cNvPr>
          <p:cNvSpPr txBox="1"/>
          <p:nvPr/>
        </p:nvSpPr>
        <p:spPr>
          <a:xfrm>
            <a:off x="6820877" y="1713497"/>
            <a:ext cx="2085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B050"/>
                </a:solidFill>
              </a:rPr>
              <a:t>Backend: MySQL</a:t>
            </a:r>
          </a:p>
          <a:p>
            <a:r>
              <a:rPr lang="de-DE" dirty="0">
                <a:solidFill>
                  <a:srgbClr val="00B050"/>
                </a:solidFill>
              </a:rPr>
              <a:t>APP: lokale Hive DB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453BC65-591B-4672-9F72-F7E1971FAE32}"/>
              </a:ext>
            </a:extLst>
          </p:cNvPr>
          <p:cNvSpPr txBox="1"/>
          <p:nvPr/>
        </p:nvSpPr>
        <p:spPr>
          <a:xfrm>
            <a:off x="3088085" y="4519987"/>
            <a:ext cx="2627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B050"/>
                </a:solidFill>
              </a:rPr>
              <a:t>Backend: API</a:t>
            </a:r>
          </a:p>
          <a:p>
            <a:r>
              <a:rPr lang="de-DE" dirty="0">
                <a:solidFill>
                  <a:srgbClr val="00B050"/>
                </a:solidFill>
              </a:rPr>
              <a:t>APP: Class </a:t>
            </a:r>
            <a:r>
              <a:rPr lang="de-DE" dirty="0" err="1">
                <a:solidFill>
                  <a:srgbClr val="00B050"/>
                </a:solidFill>
              </a:rPr>
              <a:t>API_connector</a:t>
            </a:r>
            <a:endParaRPr lang="de-DE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477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F29A7A-7342-4755-A72D-BB62C065C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Workflow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E81D934-BAA4-4D56-B3EC-34D1811AAF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10" y="1487089"/>
            <a:ext cx="6827949" cy="4606283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0AE2E78-F862-4956-8B76-A276A5EC5F0C}"/>
              </a:ext>
            </a:extLst>
          </p:cNvPr>
          <p:cNvSpPr txBox="1"/>
          <p:nvPr/>
        </p:nvSpPr>
        <p:spPr>
          <a:xfrm>
            <a:off x="7999898" y="2644170"/>
            <a:ext cx="30186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Jonathan: 2w 2h 4m</a:t>
            </a:r>
          </a:p>
          <a:p>
            <a:r>
              <a:rPr lang="de-DE" sz="2400"/>
              <a:t>Dominik: 2w 1h 15m</a:t>
            </a:r>
          </a:p>
          <a:p>
            <a:r>
              <a:rPr lang="de-DE" sz="2400"/>
              <a:t>Manuela: 4h 10m</a:t>
            </a:r>
          </a:p>
          <a:p>
            <a:r>
              <a:rPr lang="de-DE" sz="2400"/>
              <a:t>Patrick: 2w 1d 3h 13m</a:t>
            </a:r>
          </a:p>
          <a:p>
            <a:endParaRPr lang="de-DE" sz="2400"/>
          </a:p>
          <a:p>
            <a:r>
              <a:rPr lang="de-DE" sz="2400"/>
              <a:t>Gesamt Workload:</a:t>
            </a:r>
          </a:p>
          <a:p>
            <a:r>
              <a:rPr lang="de-DE" sz="2400"/>
              <a:t>6w 2d 2h 42m </a:t>
            </a:r>
          </a:p>
          <a:p>
            <a:r>
              <a:rPr lang="de-DE" sz="2400"/>
              <a:t>(~260h)</a:t>
            </a:r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F88950D4-5F32-4BA6-BAD7-B4556EA02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</p:spPr>
        <p:txBody>
          <a:bodyPr/>
          <a:lstStyle/>
          <a:p>
            <a:r>
              <a:rPr lang="en-US" err="1"/>
              <a:t>LazyPlants</a:t>
            </a:r>
            <a:endParaRPr lang="en-US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AD272E6B-FF64-461D-8146-067ECA344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530" y="6223828"/>
            <a:ext cx="1706217" cy="365125"/>
          </a:xfrm>
        </p:spPr>
        <p:txBody>
          <a:bodyPr/>
          <a:lstStyle/>
          <a:p>
            <a:fld id="{A7CD31F4-64FA-4BA0-9498-67783267A8C8}" type="slidenum">
              <a:rPr lang="en-US" smtClean="0"/>
              <a:t>13</a:t>
            </a:fld>
            <a:endParaRPr lang="en-US"/>
          </a:p>
        </p:txBody>
      </p:sp>
      <p:sp>
        <p:nvSpPr>
          <p:cNvPr id="9" name="Datumsplatzhalter 6">
            <a:extLst>
              <a:ext uri="{FF2B5EF4-FFF2-40B4-BE49-F238E27FC236}">
                <a16:creationId xmlns:a16="http://schemas.microsoft.com/office/drawing/2014/main" id="{67EB7041-8A92-46BC-A7A1-93C152B50A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</p:spPr>
        <p:txBody>
          <a:bodyPr/>
          <a:lstStyle/>
          <a:p>
            <a:fld id="{9FB9EED4-A21B-4CDE-841C-416CAF8404BB}" type="datetime1">
              <a:rPr lang="en-US" smtClean="0"/>
              <a:t>6/16/2021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364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0751E8-E7B0-44DA-A9B9-3DA106019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6704" y="609600"/>
            <a:ext cx="5364444" cy="1356360"/>
          </a:xfrm>
        </p:spPr>
        <p:txBody>
          <a:bodyPr>
            <a:normAutofit/>
          </a:bodyPr>
          <a:lstStyle/>
          <a:p>
            <a:r>
              <a:rPr lang="de-DE"/>
              <a:t>Hardware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BE435FD-0FF1-4FC0-93DA-1102F9C8C0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78" r="17524" b="2"/>
          <a:stretch/>
        </p:blipFill>
        <p:spPr>
          <a:xfrm>
            <a:off x="697031" y="728472"/>
            <a:ext cx="2370794" cy="274825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8A5A6AC-950C-4DB0-BA37-CB7309A260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071" r="5421" b="2"/>
          <a:stretch/>
        </p:blipFill>
        <p:spPr>
          <a:xfrm>
            <a:off x="3240760" y="728472"/>
            <a:ext cx="2363810" cy="274825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DF1F62E-F89A-42A1-95BD-BB0F7D30C9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80" r="3" b="21258"/>
          <a:stretch/>
        </p:blipFill>
        <p:spPr>
          <a:xfrm>
            <a:off x="697031" y="3635821"/>
            <a:ext cx="4878269" cy="2519537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1499B2-142A-4846-B03A-5357E8DD3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6703" y="2057400"/>
            <a:ext cx="5364444" cy="40386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/>
              <a:t>ESPs</a:t>
            </a:r>
          </a:p>
          <a:p>
            <a:r>
              <a:rPr lang="de-DE"/>
              <a:t>Ultraschallsensor</a:t>
            </a:r>
          </a:p>
          <a:p>
            <a:r>
              <a:rPr lang="de-DE"/>
              <a:t>Kapazitiver Bodensensor</a:t>
            </a:r>
          </a:p>
          <a:p>
            <a:r>
              <a:rPr lang="de-DE"/>
              <a:t>DHT Sensor (Temperatur und Luftfeuchte)</a:t>
            </a:r>
          </a:p>
          <a:p>
            <a:r>
              <a:rPr lang="de-DE"/>
              <a:t>Relais</a:t>
            </a:r>
          </a:p>
          <a:p>
            <a:r>
              <a:rPr lang="de-DE"/>
              <a:t>Pumpe, Sprinkler und Schläuche</a:t>
            </a:r>
          </a:p>
          <a:p>
            <a:r>
              <a:rPr lang="de-DE"/>
              <a:t>Externes Netzteil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5549984-F69C-41B3-A92C-8ADCDA94B9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DEF3825-EC8C-49D5-8496-EF6571896357}" type="datetime1">
              <a:rPr lang="en-US" smtClean="0"/>
              <a:pPr>
                <a:spcAft>
                  <a:spcPts val="600"/>
                </a:spcAft>
              </a:pPr>
              <a:t>6/16/2021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91804B-74B5-40E1-8953-81B9FDBA6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LazyPlants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5B1D15-ACAC-4F95-A178-49027F215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530" y="6223828"/>
            <a:ext cx="17062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7CD31F4-64FA-4BA0-9498-67783267A8C8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0A545559-1C06-4539-949B-69D743A01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9870" y="269047"/>
            <a:ext cx="1356360" cy="135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852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EA6B2A-777F-4003-952D-115FCF6C8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Patterns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C3F02B5-1B91-47C5-84BA-1F5F72AD6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859489"/>
            <a:ext cx="9872663" cy="2434421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7258FA6-1F91-4E7B-96FB-C9F4649D4D47}"/>
              </a:ext>
            </a:extLst>
          </p:cNvPr>
          <p:cNvSpPr txBox="1"/>
          <p:nvPr/>
        </p:nvSpPr>
        <p:spPr>
          <a:xfrm>
            <a:off x="5741664" y="1692484"/>
            <a:ext cx="5307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i="0" err="1">
                <a:solidFill>
                  <a:srgbClr val="303030"/>
                </a:solidFill>
                <a:effectLst/>
                <a:latin typeface="Roboto" panose="020B0604020202020204" pitchFamily="2" charset="0"/>
              </a:rPr>
              <a:t>Strategy</a:t>
            </a:r>
            <a:r>
              <a:rPr lang="de-DE" sz="2400" b="1" i="0">
                <a:solidFill>
                  <a:srgbClr val="303030"/>
                </a:solidFill>
                <a:effectLst/>
                <a:latin typeface="Roboto" panose="020B0604020202020204" pitchFamily="2" charset="0"/>
              </a:rPr>
              <a:t>-Pattern</a:t>
            </a:r>
            <a:endParaRPr lang="de-DE" sz="2400" b="1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A710BE-452C-40AF-91F3-017DD3530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64090"/>
            <a:ext cx="4598664" cy="446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nhaltsplatzhalter 4">
            <a:extLst>
              <a:ext uri="{FF2B5EF4-FFF2-40B4-BE49-F238E27FC236}">
                <a16:creationId xmlns:a16="http://schemas.microsoft.com/office/drawing/2014/main" id="{B91E9565-1214-4561-8035-1CF22F1F30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" t="-630" r="89375" b="61926"/>
          <a:stretch/>
        </p:blipFill>
        <p:spPr>
          <a:xfrm>
            <a:off x="5741664" y="2154149"/>
            <a:ext cx="4117496" cy="3733916"/>
          </a:xfrm>
          <a:prstGeom prst="rect">
            <a:avLst/>
          </a:prstGeom>
        </p:spPr>
      </p:pic>
      <p:sp>
        <p:nvSpPr>
          <p:cNvPr id="8" name="Fußzeilenplatzhalter 2">
            <a:extLst>
              <a:ext uri="{FF2B5EF4-FFF2-40B4-BE49-F238E27FC236}">
                <a16:creationId xmlns:a16="http://schemas.microsoft.com/office/drawing/2014/main" id="{3A39EAFC-47D0-46EC-8343-A1BDDEF29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</p:spPr>
        <p:txBody>
          <a:bodyPr/>
          <a:lstStyle/>
          <a:p>
            <a:r>
              <a:rPr lang="en-US" err="1"/>
              <a:t>LazyPlants</a:t>
            </a:r>
            <a:endParaRPr lang="en-US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9251D5DE-83B7-451D-81DC-826C2F314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530" y="6223828"/>
            <a:ext cx="1706217" cy="365125"/>
          </a:xfrm>
        </p:spPr>
        <p:txBody>
          <a:bodyPr/>
          <a:lstStyle/>
          <a:p>
            <a:fld id="{A7CD31F4-64FA-4BA0-9498-67783267A8C8}" type="slidenum">
              <a:rPr lang="en-US" smtClean="0"/>
              <a:t>15</a:t>
            </a:fld>
            <a:endParaRPr lang="en-US"/>
          </a:p>
        </p:txBody>
      </p:sp>
      <p:sp>
        <p:nvSpPr>
          <p:cNvPr id="10" name="Datumsplatzhalter 6">
            <a:extLst>
              <a:ext uri="{FF2B5EF4-FFF2-40B4-BE49-F238E27FC236}">
                <a16:creationId xmlns:a16="http://schemas.microsoft.com/office/drawing/2014/main" id="{AC6F045A-443A-4F0B-A673-D15448B6A1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</p:spPr>
        <p:txBody>
          <a:bodyPr/>
          <a:lstStyle/>
          <a:p>
            <a:fld id="{9FB9EED4-A21B-4CDE-841C-416CAF8404BB}" type="datetime1">
              <a:rPr lang="en-US" smtClean="0"/>
              <a:t>6/16/2021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94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9D7888-3118-4137-98E4-C866A8604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Metrics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8123B2-96B7-453B-80AF-B50A03DD3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4567094" cy="4038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Geben einen Überblick über die Qualität unseres Codes</a:t>
            </a:r>
          </a:p>
          <a:p>
            <a:r>
              <a:rPr lang="de-DE"/>
              <a:t>Zeigen wie gut sich andere in unserem Code zurecht finden können</a:t>
            </a:r>
          </a:p>
          <a:p>
            <a:endParaRPr lang="de-DE"/>
          </a:p>
        </p:txBody>
      </p:sp>
      <p:pic>
        <p:nvPicPr>
          <p:cNvPr id="4" name="Grafik 4" descr="Ein Bild, das Tisch enthält.&#10;&#10;Beschreibung automatisch generiert.">
            <a:extLst>
              <a:ext uri="{FF2B5EF4-FFF2-40B4-BE49-F238E27FC236}">
                <a16:creationId xmlns:a16="http://schemas.microsoft.com/office/drawing/2014/main" id="{8991C26B-A519-42BB-9594-9582B33BA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830" y="2061333"/>
            <a:ext cx="5579531" cy="3184980"/>
          </a:xfrm>
          <a:prstGeom prst="rect">
            <a:avLst/>
          </a:prstGeom>
        </p:spPr>
      </p:pic>
      <p:sp>
        <p:nvSpPr>
          <p:cNvPr id="5" name="Fußzeilenplatzhalter 2">
            <a:extLst>
              <a:ext uri="{FF2B5EF4-FFF2-40B4-BE49-F238E27FC236}">
                <a16:creationId xmlns:a16="http://schemas.microsoft.com/office/drawing/2014/main" id="{B2C70ABE-AF4C-4D03-8C22-35A2C0CFC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</p:spPr>
        <p:txBody>
          <a:bodyPr/>
          <a:lstStyle/>
          <a:p>
            <a:r>
              <a:rPr lang="en-US" err="1"/>
              <a:t>LazyPlants</a:t>
            </a:r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14A611-6EDC-4524-9259-2C65E0A9D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530" y="6223828"/>
            <a:ext cx="1706217" cy="365125"/>
          </a:xfrm>
        </p:spPr>
        <p:txBody>
          <a:bodyPr/>
          <a:lstStyle/>
          <a:p>
            <a:fld id="{A7CD31F4-64FA-4BA0-9498-67783267A8C8}" type="slidenum">
              <a:rPr lang="en-US" smtClean="0"/>
              <a:t>16</a:t>
            </a:fld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5D382D8-AC34-4254-AC5C-E824A2730A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</p:spPr>
        <p:txBody>
          <a:bodyPr/>
          <a:lstStyle/>
          <a:p>
            <a:fld id="{9FB9EED4-A21B-4CDE-841C-416CAF8404BB}" type="datetime1">
              <a:rPr lang="en-US" smtClean="0"/>
              <a:t>6/16/2021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45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7FC546-9A8A-4786-B441-EEADB38D1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r>
              <a:rPr lang="de-DE"/>
              <a:t>Tests</a:t>
            </a:r>
          </a:p>
        </p:txBody>
      </p:sp>
      <p:graphicFrame>
        <p:nvGraphicFramePr>
          <p:cNvPr id="6" name="Inhaltsplatzhalter 2">
            <a:extLst>
              <a:ext uri="{FF2B5EF4-FFF2-40B4-BE49-F238E27FC236}">
                <a16:creationId xmlns:a16="http://schemas.microsoft.com/office/drawing/2014/main" id="{5C1EF601-AA35-489F-9F41-37D7D32B6C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9900140"/>
              </p:ext>
            </p:extLst>
          </p:nvPr>
        </p:nvGraphicFramePr>
        <p:xfrm>
          <a:off x="1143000" y="2298530"/>
          <a:ext cx="9872663" cy="3797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ußzeilenplatzhalter 2">
            <a:extLst>
              <a:ext uri="{FF2B5EF4-FFF2-40B4-BE49-F238E27FC236}">
                <a16:creationId xmlns:a16="http://schemas.microsoft.com/office/drawing/2014/main" id="{8754AF3B-F082-4FA8-8F49-29AE22011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</p:spPr>
        <p:txBody>
          <a:bodyPr/>
          <a:lstStyle/>
          <a:p>
            <a:r>
              <a:rPr lang="en-US" err="1"/>
              <a:t>LazyPlants</a:t>
            </a:r>
            <a:endParaRPr lang="en-US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00541061-DF65-4F88-935F-2FD579C71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530" y="6223828"/>
            <a:ext cx="1706217" cy="365125"/>
          </a:xfrm>
        </p:spPr>
        <p:txBody>
          <a:bodyPr/>
          <a:lstStyle/>
          <a:p>
            <a:fld id="{A7CD31F4-64FA-4BA0-9498-67783267A8C8}" type="slidenum">
              <a:rPr lang="en-US" smtClean="0"/>
              <a:t>17</a:t>
            </a:fld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A8D483B-AFD3-4D67-8126-66435D23E4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</p:spPr>
        <p:txBody>
          <a:bodyPr/>
          <a:lstStyle/>
          <a:p>
            <a:fld id="{9FB9EED4-A21B-4CDE-841C-416CAF8404BB}" type="datetime1">
              <a:rPr lang="en-US" smtClean="0"/>
              <a:t>6/16/2021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245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59D223-F510-42C1-9DF1-124640526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BCE8EB-AC4E-42D9-A005-F0E7F2264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BE9DD96-7E00-42A6-B4DA-084DD6ACF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C0DCCF0-565F-4710-9C1F-C4B2F687F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8" y="1153805"/>
            <a:ext cx="3685816" cy="455039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5A9E16-C3FA-4AFD-9CD3-FD424FE82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280" y="1156447"/>
            <a:ext cx="0" cy="4428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 descr="Ein Bild, das Screenshot, Monitor, sitzend, Computer enthält.&#10;&#10;Automatisch generierte Beschreibung">
            <a:extLst>
              <a:ext uri="{FF2B5EF4-FFF2-40B4-BE49-F238E27FC236}">
                <a16:creationId xmlns:a16="http://schemas.microsoft.com/office/drawing/2014/main" id="{52B18E3E-0A9F-447D-BA4A-C0ED0F1275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150" y="1565352"/>
            <a:ext cx="6626304" cy="3727296"/>
          </a:xfrm>
          <a:prstGeom prst="rect">
            <a:avLst/>
          </a:prstGeom>
        </p:spPr>
      </p:pic>
      <p:sp>
        <p:nvSpPr>
          <p:cNvPr id="8" name="Fußzeilenplatzhalter 2">
            <a:extLst>
              <a:ext uri="{FF2B5EF4-FFF2-40B4-BE49-F238E27FC236}">
                <a16:creationId xmlns:a16="http://schemas.microsoft.com/office/drawing/2014/main" id="{44A0DB8E-9350-46C0-8F7A-81604BBB9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</p:spPr>
        <p:txBody>
          <a:bodyPr/>
          <a:lstStyle/>
          <a:p>
            <a:r>
              <a:rPr lang="en-US" err="1"/>
              <a:t>LazyPlants</a:t>
            </a:r>
            <a:endParaRPr lang="en-US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8A98C5AF-9141-4EBD-9287-0C8D70814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530" y="6223828"/>
            <a:ext cx="1706217" cy="365125"/>
          </a:xfrm>
        </p:spPr>
        <p:txBody>
          <a:bodyPr/>
          <a:lstStyle/>
          <a:p>
            <a:fld id="{A7CD31F4-64FA-4BA0-9498-67783267A8C8}" type="slidenum">
              <a:rPr lang="en-US" smtClean="0"/>
              <a:t>18</a:t>
            </a:fld>
            <a:endParaRPr lang="en-US"/>
          </a:p>
        </p:txBody>
      </p:sp>
      <p:sp>
        <p:nvSpPr>
          <p:cNvPr id="12" name="Datumsplatzhalter 6">
            <a:extLst>
              <a:ext uri="{FF2B5EF4-FFF2-40B4-BE49-F238E27FC236}">
                <a16:creationId xmlns:a16="http://schemas.microsoft.com/office/drawing/2014/main" id="{6D05ECDE-FEBC-49C8-B00A-C39CC033D1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</p:spPr>
        <p:txBody>
          <a:bodyPr/>
          <a:lstStyle/>
          <a:p>
            <a:fld id="{9FB9EED4-A21B-4CDE-841C-416CAF8404BB}" type="datetime1">
              <a:rPr lang="en-US" smtClean="0"/>
              <a:t>6/16/2021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988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3FDC33-4C98-45AF-B2C2-3A425E9A9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r>
              <a:rPr lang="de-DE" err="1"/>
              <a:t>Continuous</a:t>
            </a:r>
            <a:r>
              <a:rPr lang="de-DE"/>
              <a:t> Integration (CI)</a:t>
            </a:r>
          </a:p>
        </p:txBody>
      </p:sp>
      <p:graphicFrame>
        <p:nvGraphicFramePr>
          <p:cNvPr id="6" name="Inhaltsplatzhalter 2">
            <a:extLst>
              <a:ext uri="{FF2B5EF4-FFF2-40B4-BE49-F238E27FC236}">
                <a16:creationId xmlns:a16="http://schemas.microsoft.com/office/drawing/2014/main" id="{F90685B2-8895-4014-9A33-36C030CC23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6653711"/>
              </p:ext>
            </p:extLst>
          </p:nvPr>
        </p:nvGraphicFramePr>
        <p:xfrm>
          <a:off x="1143000" y="2298530"/>
          <a:ext cx="9872663" cy="3797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ußzeilenplatzhalter 2">
            <a:extLst>
              <a:ext uri="{FF2B5EF4-FFF2-40B4-BE49-F238E27FC236}">
                <a16:creationId xmlns:a16="http://schemas.microsoft.com/office/drawing/2014/main" id="{0DF983C4-E480-4FED-8BF7-A432AC8D4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</p:spPr>
        <p:txBody>
          <a:bodyPr/>
          <a:lstStyle/>
          <a:p>
            <a:r>
              <a:rPr lang="en-US" err="1"/>
              <a:t>LazyPlants</a:t>
            </a:r>
            <a:endParaRPr lang="en-US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2DAF43CA-6B59-431C-BF10-1C361DDE1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530" y="6223828"/>
            <a:ext cx="1706217" cy="365125"/>
          </a:xfrm>
        </p:spPr>
        <p:txBody>
          <a:bodyPr/>
          <a:lstStyle/>
          <a:p>
            <a:fld id="{A7CD31F4-64FA-4BA0-9498-67783267A8C8}" type="slidenum">
              <a:rPr lang="en-US" smtClean="0"/>
              <a:t>19</a:t>
            </a:fld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3A91075-ED8B-460F-B274-40B375085F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</p:spPr>
        <p:txBody>
          <a:bodyPr/>
          <a:lstStyle/>
          <a:p>
            <a:fld id="{9FB9EED4-A21B-4CDE-841C-416CAF8404BB}" type="datetime1">
              <a:rPr lang="en-US" smtClean="0"/>
              <a:t>6/16/2021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113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CBFF5B-3397-4F4A-B4EE-C05BA84F4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50820"/>
            <a:ext cx="9875520" cy="1356360"/>
          </a:xfrm>
        </p:spPr>
        <p:txBody>
          <a:bodyPr/>
          <a:lstStyle/>
          <a:p>
            <a:r>
              <a:rPr lang="de-DE"/>
              <a:t>RUP-Rollen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7350AF4-204F-4ED0-B2D4-BB57E7921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LazyPlants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5249A68-79C1-4D2A-8CD4-34CCBC741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2</a:t>
            </a:fld>
            <a:endParaRPr lang="en-US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A3B6B0A5-0991-4D8D-A178-87AAED998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77EEF-B409-41FC-B4DB-786FB3912C1D}" type="datetime1">
              <a:rPr lang="en-US" smtClean="0"/>
              <a:t>6/16/2021</a:t>
            </a:fld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C360EB5-EAAD-417B-A2EA-CFF7EE80C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460" y="516604"/>
            <a:ext cx="5085070" cy="570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12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0801D0AE-DFDD-4A01-A8A9-D6815568C9C2}"/>
              </a:ext>
            </a:extLst>
          </p:cNvPr>
          <p:cNvSpPr txBox="1">
            <a:spLocks/>
          </p:cNvSpPr>
          <p:nvPr/>
        </p:nvSpPr>
        <p:spPr>
          <a:xfrm>
            <a:off x="813816" y="2750819"/>
            <a:ext cx="3703320" cy="6781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UCD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6BF10F61-EA44-4AF1-B733-0F176FDDA2D2}"/>
              </a:ext>
            </a:extLst>
          </p:cNvPr>
          <p:cNvSpPr txBox="1">
            <a:spLocks/>
          </p:cNvSpPr>
          <p:nvPr/>
        </p:nvSpPr>
        <p:spPr>
          <a:xfrm>
            <a:off x="813816" y="3428999"/>
            <a:ext cx="3703320" cy="48463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200">
                <a:hlinkClick r:id="rId2"/>
              </a:rPr>
              <a:t>https://github.com/jdk-21/lazyplants/wiki/SRS#14-references</a:t>
            </a:r>
            <a:endParaRPr lang="de-DE" sz="1200"/>
          </a:p>
          <a:p>
            <a:endParaRPr lang="de-DE" sz="120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0BF4E5A-C7D9-4C51-B9EA-62A8E3EBA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/>
              <a:t>LazyPlants</a:t>
            </a:r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435DE5F-B3B8-4EBF-AD3F-AF70F869A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20</a:t>
            </a:fld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8D10B0B-6340-40E2-B114-B842DA2DA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DA68-A43C-46A6-AC11-3903B4CE7974}" type="datetime1">
              <a:rPr lang="en-US" smtClean="0"/>
              <a:t>6/16/2021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64C3E82-C681-4DC2-BA4E-B2E98CACA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355" y="681135"/>
            <a:ext cx="6338503" cy="502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29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D9C33575-9029-42D6-B2C7-DD95CC4756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1" b="285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3340F80-8949-4DC9-8106-8966BD2D02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643" y="5097963"/>
            <a:ext cx="4563535" cy="1007533"/>
          </a:xfrm>
        </p:spPr>
        <p:txBody>
          <a:bodyPr anchor="ctr">
            <a:normAutofit/>
          </a:bodyPr>
          <a:lstStyle/>
          <a:p>
            <a:r>
              <a:rPr lang="de-DE" sz="6600">
                <a:solidFill>
                  <a:schemeClr val="bg1"/>
                </a:solidFill>
              </a:rPr>
              <a:t>LIVE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47225DAA-AF77-4190-9DDF-32DBD06F3D02}"/>
              </a:ext>
            </a:extLst>
          </p:cNvPr>
          <p:cNvSpPr txBox="1">
            <a:spLocks/>
          </p:cNvSpPr>
          <p:nvPr/>
        </p:nvSpPr>
        <p:spPr>
          <a:xfrm>
            <a:off x="6606821" y="5097963"/>
            <a:ext cx="4563535" cy="10075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1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D2D9EFB-BF93-45E1-9B16-ABC5BDDB0EC5}"/>
              </a:ext>
            </a:extLst>
          </p:cNvPr>
          <p:cNvSpPr txBox="1"/>
          <p:nvPr/>
        </p:nvSpPr>
        <p:spPr>
          <a:xfrm>
            <a:off x="2481828" y="429338"/>
            <a:ext cx="6620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chemeClr val="bg1"/>
                </a:solidFill>
              </a:rPr>
              <a:t>Unsere Demo auch auf Video:</a:t>
            </a:r>
          </a:p>
          <a:p>
            <a:r>
              <a:rPr lang="de-DE">
                <a:solidFill>
                  <a:schemeClr val="bg1"/>
                </a:solidFill>
              </a:rPr>
              <a:t>https://www.youtube.com/channel/UCedYcnunV4dHZbRR8Mz4Psg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43A480F-6506-4609-B8BE-18899C5F1B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5202" y="121931"/>
            <a:ext cx="1266626" cy="126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188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C5F699-FD8D-44D5-BE2E-192A8DA75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564" y="1954925"/>
            <a:ext cx="9872871" cy="4038600"/>
          </a:xfrm>
        </p:spPr>
        <p:txBody>
          <a:bodyPr/>
          <a:lstStyle/>
          <a:p>
            <a:pPr marL="45720" indent="0" algn="ctr">
              <a:buNone/>
            </a:pPr>
            <a:r>
              <a:rPr lang="de-DE" sz="3600"/>
              <a:t>Vielen Dank für Eure Aufmerksamkeit</a:t>
            </a:r>
          </a:p>
          <a:p>
            <a:pPr marL="45720" indent="0">
              <a:buNone/>
            </a:pPr>
            <a:r>
              <a:rPr lang="de-DE"/>
              <a:t> </a:t>
            </a:r>
          </a:p>
          <a:p>
            <a:pPr marL="45720" indent="0">
              <a:buNone/>
            </a:pPr>
            <a:endParaRPr lang="de-DE"/>
          </a:p>
          <a:p>
            <a:pPr marL="45720" indent="0" algn="ctr">
              <a:buNone/>
            </a:pPr>
            <a:r>
              <a:rPr lang="de-DE" sz="6000"/>
              <a:t>Fragen???</a:t>
            </a:r>
          </a:p>
        </p:txBody>
      </p:sp>
    </p:spTree>
    <p:extLst>
      <p:ext uri="{BB962C8B-B14F-4D97-AF65-F5344CB8AC3E}">
        <p14:creationId xmlns:p14="http://schemas.microsoft.com/office/powerpoint/2010/main" val="1798418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C785C255-2FDE-4322-8541-D6FEAE82FD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485"/>
          <a:stretch/>
        </p:blipFill>
        <p:spPr>
          <a:xfrm>
            <a:off x="1027709" y="3913701"/>
            <a:ext cx="6147899" cy="22437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FC889CC-F8DB-421A-A0B6-1F5F7F8CD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Project Management Wordpress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1C72F7-4B19-4646-ABF2-FBE027500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Link: </a:t>
            </a:r>
            <a:r>
              <a:rPr lang="de-DE">
                <a:hlinkClick r:id="rId4"/>
              </a:rPr>
              <a:t>https://lazysmartplants.wordpress.com/</a:t>
            </a:r>
            <a:endParaRPr lang="de-DE"/>
          </a:p>
          <a:p>
            <a:r>
              <a:rPr lang="de-DE"/>
              <a:t>wöchentliche öffentliche Blogposts</a:t>
            </a:r>
          </a:p>
          <a:p>
            <a:r>
              <a:rPr lang="de-DE"/>
              <a:t>Feedback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CC7792-16B3-4447-812D-6186288DD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8145A-6F5C-4B49-9437-18D381B7A37C}" type="datetime1">
              <a:rPr lang="en-US" smtClean="0"/>
              <a:pPr/>
              <a:t>6/16/2021</a:t>
            </a:fld>
            <a:endParaRPr lang="en-US" sz="120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82A933-01E4-4CC4-91E9-302E72777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LazyPlants</a:t>
            </a:r>
            <a:endParaRPr lang="en-US" sz="1200" kern="1200">
              <a:solidFill>
                <a:schemeClr val="accent1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99D9A5-A661-4F66-A6CA-170EAAEB1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23</a:t>
            </a:fld>
            <a:endParaRPr lang="en-US" sz="120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2B8EDD2-0762-4062-BBF3-1D314D25E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7630" y="3221956"/>
            <a:ext cx="5569902" cy="1701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CFAEAE9-89F0-4744-82B0-D86359643D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3335" y="3011563"/>
            <a:ext cx="4809981" cy="3148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240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2536B-2B94-4C3B-9B18-AE8CDE1F2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r>
              <a:rPr lang="de-DE"/>
              <a:t>Architektur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C8AF460-BAEC-44E8-B14A-685CA4202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76804C8-D747-4437-8C74-29024CB08F6D}" type="datetime1">
              <a:rPr lang="en-US" smtClean="0"/>
              <a:pPr>
                <a:spcAft>
                  <a:spcPts val="600"/>
                </a:spcAft>
              </a:pPr>
              <a:t>6/16/2021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74DCBF-8194-4130-BE1E-86D4CE264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LazyPlants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C50AAA-AB5E-4ACB-8007-D20403FE8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530" y="6223828"/>
            <a:ext cx="17062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7CD31F4-64FA-4BA0-9498-67783267A8C8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graphicFrame>
        <p:nvGraphicFramePr>
          <p:cNvPr id="11" name="Inhaltsplatzhalter 2">
            <a:extLst>
              <a:ext uri="{FF2B5EF4-FFF2-40B4-BE49-F238E27FC236}">
                <a16:creationId xmlns:a16="http://schemas.microsoft.com/office/drawing/2014/main" id="{3AF2DA6A-B973-4450-AC04-B6D12ABA12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7553823"/>
              </p:ext>
            </p:extLst>
          </p:nvPr>
        </p:nvGraphicFramePr>
        <p:xfrm>
          <a:off x="1143000" y="2298530"/>
          <a:ext cx="9872663" cy="3797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93659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ABFD64-1900-4E12-9AB5-2DF49FE0E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Use Case:</a:t>
            </a:r>
            <a:br>
              <a:rPr lang="de-DE"/>
            </a:br>
            <a:r>
              <a:rPr lang="de-DE" err="1"/>
              <a:t>add</a:t>
            </a:r>
            <a:r>
              <a:rPr lang="de-DE"/>
              <a:t> Plant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2A56FFA-E0D8-4508-90A2-85484DD62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343" y="784122"/>
            <a:ext cx="5356628" cy="5289755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225EC4-9939-4AE5-BBA3-28A49DDEE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8145A-6F5C-4B49-9437-18D381B7A37C}" type="datetime1">
              <a:rPr lang="en-US" smtClean="0"/>
              <a:pPr/>
              <a:t>6/16/2021</a:t>
            </a:fld>
            <a:endParaRPr lang="en-US" sz="120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AC2C3A-F2D0-4F7C-BECF-0BE9B03EB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LazyPlants</a:t>
            </a:r>
            <a:endParaRPr lang="en-US" sz="1200" kern="1200">
              <a:solidFill>
                <a:schemeClr val="accent1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1BDC04-204A-4ABA-A0EE-C22B0789F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34034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E9E2F5-752F-4218-B764-C90873EF8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Use Case:</a:t>
            </a:r>
            <a:br>
              <a:rPr lang="de-DE"/>
            </a:br>
            <a:r>
              <a:rPr lang="de-DE"/>
              <a:t>water Plant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1C1283-11F8-4034-9677-CB7F4AA43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8145A-6F5C-4B49-9437-18D381B7A37C}" type="datetime1">
              <a:rPr lang="en-US" smtClean="0"/>
              <a:pPr/>
              <a:t>6/16/2021</a:t>
            </a:fld>
            <a:endParaRPr lang="en-US" sz="120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08AFC7-224F-4336-B721-35BC06762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LazyPlants</a:t>
            </a:r>
            <a:endParaRPr lang="en-US" sz="1200" kern="1200">
              <a:solidFill>
                <a:schemeClr val="accent1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5BBFCD-28E2-4D66-8E0F-985F8966D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26</a:t>
            </a:fld>
            <a:endParaRPr lang="en-US" sz="120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C14368A-8A0F-4981-ACBC-8056AFDD9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510" y="983226"/>
            <a:ext cx="5789816" cy="49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14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83A753F-5647-44E3-AF82-D25E21AD4E68}"/>
              </a:ext>
            </a:extLst>
          </p:cNvPr>
          <p:cNvSpPr/>
          <p:nvPr/>
        </p:nvSpPr>
        <p:spPr>
          <a:xfrm>
            <a:off x="10045148" y="318052"/>
            <a:ext cx="1749287" cy="1356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1C33C29-4983-4FF5-802D-FA55F3AE6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6704" y="609600"/>
            <a:ext cx="5364444" cy="1356360"/>
          </a:xfrm>
        </p:spPr>
        <p:txBody>
          <a:bodyPr>
            <a:normAutofit/>
          </a:bodyPr>
          <a:lstStyle/>
          <a:p>
            <a:r>
              <a:rPr lang="de-DE"/>
              <a:t>Vision von </a:t>
            </a:r>
            <a:r>
              <a:rPr lang="de-DE" err="1"/>
              <a:t>LazyPlants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053218-F553-4E4F-97EF-4D8967EA1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6703" y="2057400"/>
            <a:ext cx="5364444" cy="4038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Aft>
                <a:spcPts val="1200"/>
              </a:spcAft>
            </a:pPr>
            <a:r>
              <a:rPr lang="de-DE" sz="2000"/>
              <a:t>Eine App, die es jedem ermöglicht, Pflanzen zu besitzen, ohne einen grünen Daumen zu haben</a:t>
            </a:r>
          </a:p>
          <a:p>
            <a:pPr>
              <a:spcAft>
                <a:spcPts val="1200"/>
              </a:spcAft>
            </a:pPr>
            <a:r>
              <a:rPr lang="de-DE" sz="2000"/>
              <a:t>Verhindern, dass Pflanzen vertrocknen</a:t>
            </a:r>
          </a:p>
          <a:p>
            <a:pPr>
              <a:spcAft>
                <a:spcPts val="1200"/>
              </a:spcAft>
            </a:pPr>
            <a:r>
              <a:rPr lang="de-DE" sz="2000"/>
              <a:t>Keine Sorgen, während man im Urlaub ist</a:t>
            </a:r>
          </a:p>
          <a:p>
            <a:pPr>
              <a:spcAft>
                <a:spcPts val="1200"/>
              </a:spcAft>
            </a:pPr>
            <a:r>
              <a:rPr lang="de-DE" sz="2000"/>
              <a:t>Automatisiert und zuverlässig</a:t>
            </a:r>
          </a:p>
          <a:p>
            <a:pPr>
              <a:spcAft>
                <a:spcPts val="1200"/>
              </a:spcAft>
            </a:pPr>
            <a:r>
              <a:rPr lang="de-DE" sz="2000"/>
              <a:t>Alles in allem ein innovatives Projekt, welches eine Marktlücke füllt und nicht nur auf Pflanzenliebhaber konzipiert ist, sondern auch für die, die keinen grünen Daumen haben.</a:t>
            </a:r>
          </a:p>
          <a:p>
            <a:endParaRPr lang="de-DE" sz="200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ED52C519-8467-4371-8F6A-7C0D16547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420CE-EBFF-4C48-B69B-CA60CD0E0502}" type="datetime1">
              <a:rPr lang="en-US" smtClean="0"/>
              <a:t>6/16/2021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454CA2-4FD6-4CA6-9CCB-564825982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/>
              <a:t>LazyPlants</a:t>
            </a:r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DAB5E1-39B4-4D73-B61A-6EA45806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3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426FCB0-5C82-47A8-95D5-20A5CE89A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2064" y="1131152"/>
            <a:ext cx="4593715" cy="459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433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5D3587-28F9-4763-B797-1228FC3C2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effectLst/>
                <a:latin typeface="Calibri"/>
                <a:ea typeface="Calibri" panose="020F0502020204030204" pitchFamily="34" charset="0"/>
                <a:cs typeface="Times New Roman"/>
              </a:rPr>
              <a:t>Software</a:t>
            </a:r>
            <a:r>
              <a:rPr lang="de-DE" sz="4800">
                <a:effectLst/>
                <a:latin typeface="Calibri"/>
                <a:ea typeface="Calibri" panose="020F0502020204030204" pitchFamily="34" charset="0"/>
                <a:cs typeface="Times New Roman"/>
              </a:rPr>
              <a:t> </a:t>
            </a:r>
            <a:r>
              <a:rPr lang="de-DE" sz="4800" err="1">
                <a:effectLst/>
                <a:latin typeface="Calibri"/>
                <a:ea typeface="Calibri" panose="020F0502020204030204" pitchFamily="34" charset="0"/>
                <a:cs typeface="Times New Roman"/>
              </a:rPr>
              <a:t>Requirement</a:t>
            </a:r>
            <a:r>
              <a:rPr lang="de-DE" sz="4800">
                <a:effectLst/>
                <a:latin typeface="Calibri"/>
                <a:ea typeface="Calibri" panose="020F0502020204030204" pitchFamily="34" charset="0"/>
                <a:cs typeface="Times New Roman"/>
              </a:rPr>
              <a:t> </a:t>
            </a:r>
            <a:r>
              <a:rPr lang="de-DE" sz="4800">
                <a:latin typeface="Calibri"/>
                <a:ea typeface="Calibri" panose="020F0502020204030204" pitchFamily="34" charset="0"/>
                <a:cs typeface="Times New Roman"/>
              </a:rPr>
              <a:t>Specification </a:t>
            </a:r>
            <a:endParaRPr lang="de-DE" sz="960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1EFEC9-C4AD-41C8-8A07-E87C2D2CF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Dient als Dokumentation des Projektverlaufs</a:t>
            </a:r>
          </a:p>
          <a:p>
            <a:r>
              <a:rPr lang="de-DE"/>
              <a:t>Das Projekt ist jederzeit nachvollziehbar und überschaubar für Dritte</a:t>
            </a:r>
          </a:p>
          <a:p>
            <a:r>
              <a:rPr lang="de-DE"/>
              <a:t>Gewährleistet Transparenz für alle Beteiligten</a:t>
            </a:r>
          </a:p>
          <a:p>
            <a:r>
              <a:rPr lang="de-DE"/>
              <a:t>Enthält z.B.: Vision, Technologien, Use Cases, Diagramme (Class und Database), usw.</a:t>
            </a:r>
          </a:p>
          <a:p>
            <a:endParaRPr lang="de-DE">
              <a:ea typeface="+mn-lt"/>
              <a:cs typeface="+mn-lt"/>
            </a:endParaRPr>
          </a:p>
          <a:p>
            <a:r>
              <a:rPr lang="de-DE">
                <a:ea typeface="+mn-lt"/>
                <a:cs typeface="+mn-lt"/>
                <a:hlinkClick r:id="rId3"/>
              </a:rPr>
              <a:t>https://github.com/Kokoloris19097/LazyPlants.dokumentation/blob/master/SRS.md</a:t>
            </a:r>
            <a:endParaRPr lang="de-DE"/>
          </a:p>
          <a:p>
            <a:endParaRPr lang="de-DE"/>
          </a:p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FAE3B3-CE6E-49FB-9F0A-AEF98D018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/>
              <a:t>LazyPlants</a:t>
            </a:r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56B0D8-120F-42D9-8CC2-3486FC572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4</a:t>
            </a:fld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63A8FE2-CEA0-426B-A31E-934E0F331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8137B-A536-4D46-942F-2ED0E42F4131}" type="datetime1">
              <a:rPr lang="en-US" smtClean="0"/>
              <a:t>6/16/2021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80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1079F0-E987-4576-B4E8-9A1330C56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Project Management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03E805-8BF6-4F84-BD13-2172B2715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de-DE">
                <a:ea typeface="+mn-lt"/>
                <a:cs typeface="+mn-lt"/>
              </a:rPr>
              <a:t>Projektmanagement ist wichtig, weil es die Genauigkeit der Projektplanung sicherstellt</a:t>
            </a:r>
          </a:p>
          <a:p>
            <a:r>
              <a:rPr lang="de-DE"/>
              <a:t>Klarer Überblick der Wochenziele durch Sprints</a:t>
            </a:r>
          </a:p>
          <a:p>
            <a:r>
              <a:rPr lang="de-DE" err="1"/>
              <a:t>Wordpress</a:t>
            </a:r>
            <a:r>
              <a:rPr lang="de-DE"/>
              <a:t> Blog um Anregungen und Vorschläge Außenstehender zu bekommen</a:t>
            </a:r>
            <a:endParaRPr lang="de-DE">
              <a:ea typeface="+mn-lt"/>
              <a:cs typeface="+mn-lt"/>
            </a:endParaRPr>
          </a:p>
          <a:p>
            <a:r>
              <a:rPr lang="de-DE"/>
              <a:t>Jira:</a:t>
            </a:r>
          </a:p>
          <a:p>
            <a:pPr lvl="1"/>
            <a:r>
              <a:rPr lang="de-DE"/>
              <a:t>Bietet Transparenz, wem welche Aufgaben zugeordnet sind, was bereits erledigt wurde und was noch zu erledigen bleibt</a:t>
            </a:r>
          </a:p>
          <a:p>
            <a:pPr lvl="1"/>
            <a:r>
              <a:rPr lang="de-DE"/>
              <a:t>Überblick, wie groß der Zeitaufwand pro Aufgabe war</a:t>
            </a:r>
          </a:p>
          <a:p>
            <a:r>
              <a:rPr lang="de-DE"/>
              <a:t>Iterativer Prozess, um Feedback umzusetzen</a:t>
            </a:r>
          </a:p>
          <a:p>
            <a:r>
              <a:rPr lang="de-DE"/>
              <a:t>Risk Management</a:t>
            </a:r>
          </a:p>
          <a:p>
            <a:endParaRPr lang="de-DE"/>
          </a:p>
          <a:p>
            <a:pPr lvl="1" indent="0">
              <a:buNone/>
            </a:pP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4F4197-B461-456F-878C-C882292BB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LazyPlants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43DDEC-5576-4363-8223-8A9B2A611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5</a:t>
            </a:fld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51DF29A-1B17-4B22-93D6-9F38A65FD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2E8B9-61F1-407E-8FA9-E05417267B71}" type="datetime1">
              <a:rPr lang="en-US" smtClean="0"/>
              <a:t>6/16/2021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743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8C3E8B-EFDF-4B30-B5A8-A01216351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+mj-lt"/>
                <a:cs typeface="+mj-lt"/>
              </a:rPr>
              <a:t>Project Management - </a:t>
            </a:r>
            <a:r>
              <a:rPr lang="de-DE" err="1">
                <a:ea typeface="+mj-lt"/>
                <a:cs typeface="+mj-lt"/>
              </a:rPr>
              <a:t>Scrum</a:t>
            </a:r>
            <a:endParaRPr lang="de-DE"/>
          </a:p>
        </p:txBody>
      </p:sp>
      <p:pic>
        <p:nvPicPr>
          <p:cNvPr id="4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FC96F707-98AB-487D-BD6C-C1BAEC032D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95611" y="1566111"/>
            <a:ext cx="8597728" cy="4529889"/>
          </a:xfr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186AED5-DBA8-4493-A052-9B26DE532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LazyPlants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9CA8BDA-646F-44D4-B1B4-7DD162618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6</a:t>
            </a:fld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E0453C2-5CE7-4B69-A38B-F17844AB9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0099E-7051-4F0C-98CC-309C023C8CBE}" type="datetime1">
              <a:rPr lang="en-US" smtClean="0"/>
              <a:t>6/16/2021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97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FF5373-4E05-4156-80D4-22E733B76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Project Management Sprint-</a:t>
            </a:r>
            <a:r>
              <a:rPr lang="de-DE" err="1"/>
              <a:t>Burndown</a:t>
            </a:r>
            <a:endParaRPr lang="de-DE">
              <a:ea typeface="+mj-lt"/>
              <a:cs typeface="+mj-lt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422E9CD-B261-48D3-836B-CA4697AAE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LazyPlants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5DE867-EA87-4D72-AC91-1E1F8594D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7</a:t>
            </a:fld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88B2080-39A9-46E2-A819-B83075AD7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DF11C-07D0-40F8-BE23-7F6013C07C9C}" type="datetime1">
              <a:rPr lang="en-US" smtClean="0"/>
              <a:t>6/16/2021</a:t>
            </a:fld>
            <a:endParaRPr lang="en-US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D283A3C-1285-4034-A48D-F5164A5CD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97" y="2377257"/>
            <a:ext cx="10787406" cy="302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3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8AC63510-B33D-4D26-A546-287363E7B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760" y="3016803"/>
            <a:ext cx="5447115" cy="307919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EFF5373-4E05-4156-80D4-22E733B76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Function</a:t>
            </a:r>
            <a:r>
              <a:rPr lang="de-DE"/>
              <a:t> Points</a:t>
            </a:r>
            <a:endParaRPr lang="de-DE">
              <a:ea typeface="+mj-lt"/>
              <a:cs typeface="+mj-lt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C156308-2FD5-4BB7-9714-41A91D8C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5194300" cy="40386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de-DE"/>
              <a:t>Basis der Aufwandsschätzung</a:t>
            </a:r>
          </a:p>
          <a:p>
            <a:pPr>
              <a:spcAft>
                <a:spcPts val="1200"/>
              </a:spcAft>
            </a:pPr>
            <a:r>
              <a:rPr lang="de-DE" err="1"/>
              <a:t>Function</a:t>
            </a:r>
            <a:r>
              <a:rPr lang="de-DE"/>
              <a:t> Point </a:t>
            </a:r>
            <a:r>
              <a:rPr lang="de-DE" err="1"/>
              <a:t>Calculator</a:t>
            </a:r>
            <a:r>
              <a:rPr lang="de-DE"/>
              <a:t>:</a:t>
            </a:r>
            <a:br>
              <a:rPr lang="de-DE"/>
            </a:br>
            <a:r>
              <a:rPr lang="de-DE"/>
              <a:t>http://groups.umd.umich.edu/cis/course.des/cis525/js/f00/harvey/FP_Calc.html</a:t>
            </a:r>
          </a:p>
          <a:p>
            <a:endParaRPr lang="de-DE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88B2080-39A9-46E2-A819-B83075AD7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DF11C-07D0-40F8-BE23-7F6013C07C9C}" type="datetime1">
              <a:rPr lang="en-US" smtClean="0"/>
              <a:t>6/16/2021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422E9CD-B261-48D3-836B-CA4697AAE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LazyPlants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5DE867-EA87-4D72-AC91-1E1F8594D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06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4">
            <a:extLst>
              <a:ext uri="{FF2B5EF4-FFF2-40B4-BE49-F238E27FC236}">
                <a16:creationId xmlns:a16="http://schemas.microsoft.com/office/drawing/2014/main" id="{F97F6F52-B0C4-40AE-B403-6EB6ED1A0D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117" y="1755371"/>
            <a:ext cx="6218063" cy="4316737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EFF5373-4E05-4156-80D4-22E733B76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Function</a:t>
            </a:r>
            <a:r>
              <a:rPr lang="de-DE"/>
              <a:t> Points</a:t>
            </a:r>
            <a:endParaRPr lang="de-DE">
              <a:ea typeface="+mj-lt"/>
              <a:cs typeface="+mj-lt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422E9CD-B261-48D3-836B-CA4697AAE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LazyPlants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5DE867-EA87-4D72-AC91-1E1F8594D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9</a:t>
            </a:fld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88B2080-39A9-46E2-A819-B83075AD7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DF11C-07D0-40F8-BE23-7F6013C07C9C}" type="datetime1">
              <a:rPr lang="en-US" smtClean="0"/>
              <a:t>6/16/2021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680606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Grü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0</TotalTime>
  <Words>983</Words>
  <Application>Microsoft Office PowerPoint</Application>
  <PresentationFormat>Breitbild</PresentationFormat>
  <Paragraphs>248</Paragraphs>
  <Slides>26</Slides>
  <Notes>21</Notes>
  <HiddenSlides>4</HiddenSlides>
  <MMClips>2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2" baseType="lpstr">
      <vt:lpstr>Arial Black</vt:lpstr>
      <vt:lpstr>Calibri</vt:lpstr>
      <vt:lpstr>Corbel</vt:lpstr>
      <vt:lpstr>Roboto</vt:lpstr>
      <vt:lpstr>Wingdings</vt:lpstr>
      <vt:lpstr>Basis</vt:lpstr>
      <vt:lpstr>LazyPlants</vt:lpstr>
      <vt:lpstr>RUP-Rollen</vt:lpstr>
      <vt:lpstr>Vision von LazyPlants</vt:lpstr>
      <vt:lpstr>Software Requirement Specification </vt:lpstr>
      <vt:lpstr>Project Management</vt:lpstr>
      <vt:lpstr>Project Management - Scrum</vt:lpstr>
      <vt:lpstr>Project Management Sprint-Burndown</vt:lpstr>
      <vt:lpstr>Function Points</vt:lpstr>
      <vt:lpstr>Function Points</vt:lpstr>
      <vt:lpstr>Architektur</vt:lpstr>
      <vt:lpstr>Version Control</vt:lpstr>
      <vt:lpstr>Architektur - MVC</vt:lpstr>
      <vt:lpstr>Workflow</vt:lpstr>
      <vt:lpstr>Hardware</vt:lpstr>
      <vt:lpstr>Patterns</vt:lpstr>
      <vt:lpstr>Metrics</vt:lpstr>
      <vt:lpstr>Tests</vt:lpstr>
      <vt:lpstr>PowerPoint-Präsentation</vt:lpstr>
      <vt:lpstr>Continuous Integration (CI)</vt:lpstr>
      <vt:lpstr>PowerPoint-Präsentation</vt:lpstr>
      <vt:lpstr>LIVE</vt:lpstr>
      <vt:lpstr>PowerPoint-Präsentation</vt:lpstr>
      <vt:lpstr>Project Management Wordpress</vt:lpstr>
      <vt:lpstr>Architektur</vt:lpstr>
      <vt:lpstr>Use Case: add Plant</vt:lpstr>
      <vt:lpstr>Use Case: water Plant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LazyPlants; </dc:title>
  <dc:creator>Dominik Klein</dc:creator>
  <cp:keywords>LazyPlants</cp:keywords>
  <cp:lastModifiedBy>Patrick Luber</cp:lastModifiedBy>
  <cp:revision>2</cp:revision>
  <dcterms:created xsi:type="dcterms:W3CDTF">2021-06-07T14:22:06Z</dcterms:created>
  <dcterms:modified xsi:type="dcterms:W3CDTF">2021-06-16T09:14:30Z</dcterms:modified>
</cp:coreProperties>
</file>